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3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50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38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26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34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84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9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22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07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8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839309CA-A0CE-414A-92FB-DD72EC0D1DE8}" type="datetimeFigureOut">
              <a:rPr lang="nb-NO" smtClean="0"/>
              <a:t>02.10.2025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8B8AB5C-A884-4128-A8AE-C82C03F332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550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k.se/contentassets/af7561d8ce6d4af49b81c96b4d2a51ab/a39-beteendedefinitioner_2023_webb.pdf" TargetMode="External"/><Relationship Id="rId2" Type="http://schemas.openxmlformats.org/officeDocument/2006/relationships/hyperlink" Target="https://www.skk.se/aktiv-med-hund/mentalbeskrivning/bph/momenten-i-bp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undar.skk.se/Avelsdata/help/htmlorginal/Raser%20tolkningsguid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AA1B8D-DC87-3A7B-F35F-C830141BB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7517"/>
            <a:ext cx="9128166" cy="2811483"/>
          </a:xfrm>
        </p:spPr>
        <p:txBody>
          <a:bodyPr>
            <a:normAutofit fontScale="90000"/>
          </a:bodyPr>
          <a:lstStyle/>
          <a:p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Registreringstall Sverige og BPH på </a:t>
            </a: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berner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 og mulige </a:t>
            </a:r>
            <a:r>
              <a:rPr lang="nb-NO" sz="4000" dirty="0" err="1">
                <a:latin typeface="Arial" panose="020B0604020202020204" pitchFamily="34" charset="0"/>
                <a:cs typeface="Arial" panose="020B0604020202020204" pitchFamily="34" charset="0"/>
              </a:rPr>
              <a:t>kryssningsraser</a:t>
            </a:r>
            <a: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b-NO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100" dirty="0">
                <a:latin typeface="Arial" panose="020B0604020202020204" pitchFamily="34" charset="0"/>
                <a:cs typeface="Arial" panose="020B0604020202020204" pitchFamily="34" charset="0"/>
              </a:rPr>
              <a:t>Info hentet fra </a:t>
            </a:r>
            <a:r>
              <a:rPr lang="nb-NO" sz="3100" b="1" dirty="0">
                <a:latin typeface="Arial" panose="020B0604020202020204" pitchFamily="34" charset="0"/>
                <a:cs typeface="Arial" panose="020B0604020202020204" pitchFamily="34" charset="0"/>
              </a:rPr>
              <a:t>SKK</a:t>
            </a:r>
            <a:br>
              <a:rPr lang="nb-NO" dirty="0"/>
            </a:b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7D159DF-E7D2-A3DA-A4B6-18BC0A9FA6C1}"/>
              </a:ext>
            </a:extLst>
          </p:cNvPr>
          <p:cNvSpPr txBox="1"/>
          <p:nvPr/>
        </p:nvSpPr>
        <p:spPr>
          <a:xfrm>
            <a:off x="5237018" y="5486400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KJERSTI OLSEN</a:t>
            </a:r>
          </a:p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   Oktober 2025</a:t>
            </a:r>
          </a:p>
        </p:txBody>
      </p:sp>
      <p:pic>
        <p:nvPicPr>
          <p:cNvPr id="8" name="Bilde 7" descr="Et bilde som inneholder utendørs, Hunderase, Berner sennenhund, hund&#10;&#10;KI-generert innhold kan være feil.">
            <a:extLst>
              <a:ext uri="{FF2B5EF4-FFF2-40B4-BE49-F238E27FC236}">
                <a16:creationId xmlns:a16="http://schemas.microsoft.com/office/drawing/2014/main" id="{501E45EF-F24A-74D9-8678-5EE37133E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15" y="2859448"/>
            <a:ext cx="3384468" cy="23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EB6FB5E-3CC4-A871-0932-59D7AF245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2740" y="688975"/>
            <a:ext cx="7147891" cy="548005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C09246B-B913-2319-5103-498E6F914927}"/>
              </a:ext>
            </a:extLst>
          </p:cNvPr>
          <p:cNvSpPr txBox="1"/>
          <p:nvPr/>
        </p:nvSpPr>
        <p:spPr>
          <a:xfrm>
            <a:off x="1088571" y="899886"/>
            <a:ext cx="281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Pyreneerhund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70575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B86597B-A52E-AD4C-071C-1D743A76D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87212"/>
            <a:ext cx="10515600" cy="512802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9C94023-0843-E1D3-EF94-BFA2F9730A5D}"/>
              </a:ext>
            </a:extLst>
          </p:cNvPr>
          <p:cNvSpPr txBox="1"/>
          <p:nvPr/>
        </p:nvSpPr>
        <p:spPr>
          <a:xfrm>
            <a:off x="838200" y="464457"/>
            <a:ext cx="1730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HOVAWART</a:t>
            </a:r>
          </a:p>
        </p:txBody>
      </p:sp>
    </p:spTree>
    <p:extLst>
      <p:ext uri="{BB962C8B-B14F-4D97-AF65-F5344CB8AC3E}">
        <p14:creationId xmlns:p14="http://schemas.microsoft.com/office/powerpoint/2010/main" val="300526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D1DF092-5621-A17C-1ED4-F9BC58B37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885" y="703262"/>
            <a:ext cx="7068457" cy="529077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CB53D95-FA56-3354-ADEA-83024AD78C35}"/>
              </a:ext>
            </a:extLst>
          </p:cNvPr>
          <p:cNvSpPr txBox="1"/>
          <p:nvPr/>
        </p:nvSpPr>
        <p:spPr>
          <a:xfrm>
            <a:off x="769257" y="703262"/>
            <a:ext cx="341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Hovawart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MH 2016-2025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0AC6694-54AC-AF8E-A3D2-F95C3640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3429000"/>
            <a:ext cx="4277673" cy="3243943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EA2F3CBE-3609-5278-0122-34BE1327EBBC}"/>
              </a:ext>
            </a:extLst>
          </p:cNvPr>
          <p:cNvSpPr txBox="1"/>
          <p:nvPr/>
        </p:nvSpPr>
        <p:spPr>
          <a:xfrm>
            <a:off x="769257" y="2844800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Hovawart</a:t>
            </a:r>
            <a:r>
              <a:rPr lang="nb-NO" dirty="0"/>
              <a:t> </a:t>
            </a:r>
          </a:p>
          <a:p>
            <a:r>
              <a:rPr lang="nb-NO" dirty="0"/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213466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A00C20-EE20-0704-BEF7-6EBBF06B4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85062"/>
            <a:ext cx="10515600" cy="467200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BFE2E30-86F3-514B-7C10-BA967C7B04C9}"/>
              </a:ext>
            </a:extLst>
          </p:cNvPr>
          <p:cNvSpPr txBox="1"/>
          <p:nvPr/>
        </p:nvSpPr>
        <p:spPr>
          <a:xfrm>
            <a:off x="833252" y="570016"/>
            <a:ext cx="1840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LEONBERGER</a:t>
            </a:r>
          </a:p>
        </p:txBody>
      </p:sp>
    </p:spTree>
    <p:extLst>
      <p:ext uri="{BB962C8B-B14F-4D97-AF65-F5344CB8AC3E}">
        <p14:creationId xmlns:p14="http://schemas.microsoft.com/office/powerpoint/2010/main" val="3860051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EF90AF5-D0FB-5194-F3BB-E0DDB79EF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6417" y="696912"/>
            <a:ext cx="7174274" cy="546417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0D7DCE7-5278-E055-FE5E-53E0A5F893BE}"/>
              </a:ext>
            </a:extLst>
          </p:cNvPr>
          <p:cNvSpPr txBox="1"/>
          <p:nvPr/>
        </p:nvSpPr>
        <p:spPr>
          <a:xfrm>
            <a:off x="771896" y="843148"/>
            <a:ext cx="3087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Leonberger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146848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2EDB758-3C7C-3186-0F8D-234B7E197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00026"/>
            <a:ext cx="10515600" cy="468969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E8ACC48-B57D-C03F-69B7-E6143EB7D755}"/>
              </a:ext>
            </a:extLst>
          </p:cNvPr>
          <p:cNvSpPr txBox="1"/>
          <p:nvPr/>
        </p:nvSpPr>
        <p:spPr>
          <a:xfrm>
            <a:off x="838200" y="546265"/>
            <a:ext cx="15487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BEARDED COLLIE</a:t>
            </a:r>
          </a:p>
        </p:txBody>
      </p:sp>
    </p:spTree>
    <p:extLst>
      <p:ext uri="{BB962C8B-B14F-4D97-AF65-F5344CB8AC3E}">
        <p14:creationId xmlns:p14="http://schemas.microsoft.com/office/powerpoint/2010/main" val="426189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D70D339-C607-94B0-EB67-5C24ECE6A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4659" y="795791"/>
            <a:ext cx="7135305" cy="551180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B8C703-5D5B-F9A8-A7CB-29845E6CE4C1}"/>
              </a:ext>
            </a:extLst>
          </p:cNvPr>
          <p:cNvSpPr txBox="1"/>
          <p:nvPr/>
        </p:nvSpPr>
        <p:spPr>
          <a:xfrm>
            <a:off x="819397" y="997527"/>
            <a:ext cx="314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Bearder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Collie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662864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C45381E-077C-60D0-F7A2-653A7589F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63" y="415925"/>
            <a:ext cx="10196386" cy="599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BFA5310-E443-D23E-88DC-F1F59BA35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210" y="950418"/>
            <a:ext cx="7202946" cy="541655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A5A83DE-4855-F8A9-784F-44C6B4A33376}"/>
              </a:ext>
            </a:extLst>
          </p:cNvPr>
          <p:cNvSpPr txBox="1"/>
          <p:nvPr/>
        </p:nvSpPr>
        <p:spPr>
          <a:xfrm>
            <a:off x="890649" y="1092530"/>
            <a:ext cx="3028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Landseer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255271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5DA1264-DE2E-7DC3-3501-0F7B36C88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79921"/>
            <a:ext cx="10515600" cy="472990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125F34FB-0342-9033-4784-9D624D06E8A1}"/>
              </a:ext>
            </a:extLst>
          </p:cNvPr>
          <p:cNvSpPr txBox="1"/>
          <p:nvPr/>
        </p:nvSpPr>
        <p:spPr>
          <a:xfrm>
            <a:off x="838200" y="760021"/>
            <a:ext cx="1916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STORPUDDEL</a:t>
            </a:r>
          </a:p>
        </p:txBody>
      </p:sp>
    </p:spTree>
    <p:extLst>
      <p:ext uri="{BB962C8B-B14F-4D97-AF65-F5344CB8AC3E}">
        <p14:creationId xmlns:p14="http://schemas.microsoft.com/office/powerpoint/2010/main" val="13382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5673D19-A030-0362-C6B5-BC0BE9B97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8760" y="1257004"/>
            <a:ext cx="9034480" cy="445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0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D1E6210-22C5-9A65-D6D2-3F9338E7E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8244" y="638035"/>
            <a:ext cx="7311591" cy="56339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BF9C668-DA1D-8063-508F-D2C9B4EAA0D4}"/>
              </a:ext>
            </a:extLst>
          </p:cNvPr>
          <p:cNvSpPr txBox="1"/>
          <p:nvPr/>
        </p:nvSpPr>
        <p:spPr>
          <a:xfrm>
            <a:off x="950026" y="890650"/>
            <a:ext cx="3182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Storpuddel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159860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4C73F67-2AD4-03B5-6C34-8844BBADD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64362"/>
            <a:ext cx="10515600" cy="467688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9AA86F6-C3BB-C134-AB6F-8A4F6F65FF1C}"/>
              </a:ext>
            </a:extLst>
          </p:cNvPr>
          <p:cNvSpPr txBox="1"/>
          <p:nvPr/>
        </p:nvSpPr>
        <p:spPr>
          <a:xfrm>
            <a:off x="838200" y="736270"/>
            <a:ext cx="1952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ALASKA MALAMUTE</a:t>
            </a:r>
          </a:p>
        </p:txBody>
      </p:sp>
    </p:spTree>
    <p:extLst>
      <p:ext uri="{BB962C8B-B14F-4D97-AF65-F5344CB8AC3E}">
        <p14:creationId xmlns:p14="http://schemas.microsoft.com/office/powerpoint/2010/main" val="56951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2432FCA-3313-857B-28C5-1DFCE252CE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8522" y="819666"/>
            <a:ext cx="7222571" cy="546417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0182DAB-F3AE-3A29-007F-F3B23A12EE8F}"/>
              </a:ext>
            </a:extLst>
          </p:cNvPr>
          <p:cNvSpPr txBox="1"/>
          <p:nvPr/>
        </p:nvSpPr>
        <p:spPr>
          <a:xfrm>
            <a:off x="1033153" y="973777"/>
            <a:ext cx="3016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Alaska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Malamute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523158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9080506-0A1E-9812-C562-EAAEE1673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8596"/>
            <a:ext cx="10515600" cy="449637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A4C0D97-BEB2-E7BE-1E2C-C086319C28CA}"/>
              </a:ext>
            </a:extLst>
          </p:cNvPr>
          <p:cNvSpPr txBox="1"/>
          <p:nvPr/>
        </p:nvSpPr>
        <p:spPr>
          <a:xfrm>
            <a:off x="838200" y="819397"/>
            <a:ext cx="1845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GOLDEN RETRIEVER</a:t>
            </a:r>
          </a:p>
        </p:txBody>
      </p:sp>
    </p:spTree>
    <p:extLst>
      <p:ext uri="{BB962C8B-B14F-4D97-AF65-F5344CB8AC3E}">
        <p14:creationId xmlns:p14="http://schemas.microsoft.com/office/powerpoint/2010/main" val="2231830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9F78C9B-775C-B4B3-4710-CC6331967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835" y="558141"/>
            <a:ext cx="7611567" cy="580882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2ECDD93-869F-6667-006B-4503F61BE815}"/>
              </a:ext>
            </a:extLst>
          </p:cNvPr>
          <p:cNvSpPr txBox="1"/>
          <p:nvPr/>
        </p:nvSpPr>
        <p:spPr>
          <a:xfrm>
            <a:off x="855023" y="818655"/>
            <a:ext cx="325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Golden Retriever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308208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EB4531F-E662-EACA-12E6-28951207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1472" y="1781299"/>
            <a:ext cx="5754107" cy="442268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FAD83AC-F1E5-CF91-2F73-B11228686629}"/>
              </a:ext>
            </a:extLst>
          </p:cNvPr>
          <p:cNvSpPr txBox="1"/>
          <p:nvPr/>
        </p:nvSpPr>
        <p:spPr>
          <a:xfrm>
            <a:off x="7825839" y="654013"/>
            <a:ext cx="1995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Kuvasz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6F4FFB-CBD3-CDA9-CA6B-B2745AF3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9" y="1781298"/>
            <a:ext cx="5710722" cy="4422688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4BC7D8A7-FA83-23F7-3FFB-714D3C4AF060}"/>
              </a:ext>
            </a:extLst>
          </p:cNvPr>
          <p:cNvSpPr txBox="1"/>
          <p:nvPr/>
        </p:nvSpPr>
        <p:spPr>
          <a:xfrm>
            <a:off x="1721922" y="654013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Maremma</a:t>
            </a: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Abruzze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3663653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F4AC46-5FFF-CC75-D138-D165CFF89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4395"/>
            <a:ext cx="10515600" cy="5452568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>
                <a:hlinkClick r:id="rId2"/>
              </a:rPr>
              <a:t>Momenten</a:t>
            </a:r>
            <a:r>
              <a:rPr lang="nb-NO" dirty="0">
                <a:hlinkClick r:id="rId2"/>
              </a:rPr>
              <a:t> i BPH</a:t>
            </a:r>
            <a:endParaRPr lang="nb-NO" dirty="0"/>
          </a:p>
          <a:p>
            <a:pPr marL="0" indent="0">
              <a:buNone/>
            </a:pPr>
            <a:r>
              <a:rPr lang="nb-NO" dirty="0" err="1">
                <a:hlinkClick r:id="rId3"/>
              </a:rPr>
              <a:t>Beteendedefinitioner</a:t>
            </a:r>
            <a:r>
              <a:rPr lang="nb-NO" dirty="0">
                <a:hlinkClick r:id="rId3"/>
              </a:rPr>
              <a:t> BPH</a:t>
            </a:r>
            <a:endParaRPr lang="nb-NO" dirty="0"/>
          </a:p>
          <a:p>
            <a:pPr marL="0" indent="0">
              <a:buNone/>
            </a:pPr>
            <a:r>
              <a:rPr lang="nb-NO" dirty="0">
                <a:hlinkClick r:id="rId4"/>
              </a:rPr>
              <a:t>Raser tolkningsguide.pdf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B0915BA-B927-643A-20FB-6F418B2CEA4B}"/>
              </a:ext>
            </a:extLst>
          </p:cNvPr>
          <p:cNvSpPr txBox="1"/>
          <p:nvPr/>
        </p:nvSpPr>
        <p:spPr>
          <a:xfrm>
            <a:off x="1056904" y="3429000"/>
            <a:ext cx="361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FP =  fremmed person</a:t>
            </a:r>
          </a:p>
          <a:p>
            <a:r>
              <a:rPr lang="nb-NO" dirty="0"/>
              <a:t>NP = nærmende person</a:t>
            </a:r>
          </a:p>
        </p:txBody>
      </p:sp>
    </p:spTree>
    <p:extLst>
      <p:ext uri="{BB962C8B-B14F-4D97-AF65-F5344CB8AC3E}">
        <p14:creationId xmlns:p14="http://schemas.microsoft.com/office/powerpoint/2010/main" val="267959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8724D7-A18C-4F83-C552-92615B8E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392"/>
            <a:ext cx="3080257" cy="5547571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Berner </a:t>
            </a:r>
            <a:b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Sennenhund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2016 - 2025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FFC0601-FFDA-E520-D0EA-17C5D89B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457" y="460846"/>
            <a:ext cx="7707486" cy="62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70A519F-9B58-F497-9E89-9C10DA80E7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984336"/>
              </p:ext>
            </p:extLst>
          </p:nvPr>
        </p:nvGraphicFramePr>
        <p:xfrm>
          <a:off x="1047751" y="361950"/>
          <a:ext cx="6534149" cy="6172212"/>
        </p:xfrm>
        <a:graphic>
          <a:graphicData uri="http://schemas.openxmlformats.org/drawingml/2006/table">
            <a:tbl>
              <a:tblPr/>
              <a:tblGrid>
                <a:gridCol w="5495317">
                  <a:extLst>
                    <a:ext uri="{9D8B030D-6E8A-4147-A177-3AD203B41FA5}">
                      <a16:colId xmlns:a16="http://schemas.microsoft.com/office/drawing/2014/main" val="3954475788"/>
                    </a:ext>
                  </a:extLst>
                </a:gridCol>
                <a:gridCol w="1038832">
                  <a:extLst>
                    <a:ext uri="{9D8B030D-6E8A-4147-A177-3AD203B41FA5}">
                      <a16:colId xmlns:a16="http://schemas.microsoft.com/office/drawing/2014/main" val="3129991500"/>
                    </a:ext>
                  </a:extLst>
                </a:gridCol>
              </a:tblGrid>
              <a:tr h="136208"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>
                      <a:noFill/>
                    </a:lnL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46439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nb-NO" sz="600" b="1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</a:rPr>
                        <a:t>Moment</a:t>
                      </a:r>
                    </a:p>
                  </a:txBody>
                  <a:tcPr marL="3125" marR="3125" marT="3125" marB="31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nb-NO" sz="600" b="1">
                          <a:solidFill>
                            <a:srgbClr val="003366"/>
                          </a:solidFill>
                          <a:effectLst/>
                          <a:latin typeface="Verdana" panose="020B0604030504040204" pitchFamily="34" charset="0"/>
                        </a:rPr>
                        <a:t>RM</a:t>
                      </a:r>
                    </a:p>
                  </a:txBody>
                  <a:tcPr marL="3125" marR="3125" marT="3125" marB="3125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11098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Hälsning FP int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2,5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7904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Hälsning FP tid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2,7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294619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Hälsning NP Int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2,7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57528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Hälsning NP tid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2,5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932269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Undergivenhet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4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1,1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4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95432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Lekintresse egen leksak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3,0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828921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Lekintresse ny leksak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2,9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3330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Dragkampsintresse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1,7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23967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Engagemang för mat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2,8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774334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Lekintresse föraren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377475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Kontakt vid mat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2,3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67371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Överraskningsnyfikenhet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2,5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99325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Skrammelnyfikenhet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2,6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24599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Skottaktivitet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1,8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4944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Undersökning av annat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471823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Oro FP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1,3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51031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Oro NP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231308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Avståndstagande FP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1,6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22226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Avståndstagande NP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043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Separationsoro promenad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1,4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5465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Överraskningsoro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9218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Skrammeloro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</a:rPr>
                        <a:t>1,1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368305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Överraskningsflykt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2,0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71472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Skrammelflykt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1,4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73840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Skottosäkerhet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1,2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138957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Underlagsosäkerhet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2,0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275259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Hotfullhet NP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1,3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12935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 dirty="0" err="1">
                          <a:solidFill>
                            <a:srgbClr val="000000"/>
                          </a:solidFill>
                        </a:rPr>
                        <a:t>Hotfullhet</a:t>
                      </a:r>
                      <a:r>
                        <a:rPr lang="nb-NO" sz="600" dirty="0">
                          <a:solidFill>
                            <a:srgbClr val="000000"/>
                          </a:solidFill>
                        </a:rPr>
                        <a:t> FP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1,0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12689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Off reaktion vid överrask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1,0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08737"/>
                  </a:ext>
                </a:extLst>
              </a:tr>
              <a:tr h="13530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Hotfullhet överraskning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1,1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99174"/>
                  </a:ext>
                </a:extLst>
              </a:tr>
              <a:tr h="45857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</a:rPr>
                        <a:t>Imponerbeteende</a:t>
                      </a: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</a:rPr>
                        <a:t>                             1,1</a:t>
                      </a:r>
                      <a:endParaRPr lang="nb-NO" sz="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nb-NO" sz="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  </a:t>
                      </a:r>
                    </a:p>
                    <a:p>
                      <a:pPr>
                        <a:buNone/>
                      </a:pPr>
                      <a:br>
                        <a:rPr lang="nb-NO" sz="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br>
                        <a:rPr lang="nb-NO" sz="4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endParaRPr lang="nb-NO" sz="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86691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nb-NO" sz="200" b="0" i="1">
                          <a:effectLst/>
                          <a:latin typeface="Verdana" panose="020B0604030504040204" pitchFamily="34" charset="0"/>
                        </a:rPr>
                        <a:t>Förklaring av färgkodning</a:t>
                      </a:r>
                      <a:endParaRPr lang="nb-NO" sz="600"/>
                    </a:p>
                  </a:txBody>
                  <a:tcPr marL="10002" marR="10002" marT="5001" marB="50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>
                      <a:noFill/>
                    </a:lnL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74205923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endParaRPr lang="nb-NO" sz="600" dirty="0"/>
                    </a:p>
                  </a:txBody>
                  <a:tcPr marL="10002" marR="10002" marT="5001" marB="50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1379413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Hälsning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39251215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Undergivenhet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D4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3544755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Lekintresse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FF9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64504242"/>
                  </a:ext>
                </a:extLst>
              </a:tr>
              <a:tr h="15709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Matengagemang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DF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7130771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Förarkontakt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D3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 dirty="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8388676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Nyfikenhet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1D8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17852664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nb-NO" sz="600">
                          <a:solidFill>
                            <a:srgbClr val="000000"/>
                          </a:solidFill>
                          <a:effectLst/>
                        </a:rPr>
                        <a:t>Rädsla/osäkerhet</a:t>
                      </a:r>
                      <a:endParaRPr lang="nb-NO" sz="6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E4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24970314"/>
                  </a:ext>
                </a:extLst>
              </a:tr>
              <a:tr h="1362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nb-NO" sz="600" dirty="0">
                          <a:solidFill>
                            <a:srgbClr val="000000"/>
                          </a:solidFill>
                          <a:effectLst/>
                        </a:rPr>
                        <a:t>Hot/aggressivitet</a:t>
                      </a:r>
                      <a:endParaRPr lang="nb-NO" sz="600" dirty="0">
                        <a:solidFill>
                          <a:srgbClr val="000000"/>
                        </a:solidFill>
                      </a:endParaRPr>
                    </a:p>
                  </a:txBody>
                  <a:tcPr marL="3125" marR="3125" marT="3125" marB="3125" anchor="ctr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CF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600" dirty="0"/>
                    </a:p>
                  </a:txBody>
                  <a:tcPr marL="10002" marR="10002" marT="5001" marB="5001">
                    <a:lnL w="9525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491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65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48877AFC-1CD6-4B4E-F8D3-FF21BB241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98675"/>
            <a:ext cx="10515600" cy="516383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EE0B1CE-220D-8023-55D2-5C2EEB9E5A95}"/>
              </a:ext>
            </a:extLst>
          </p:cNvPr>
          <p:cNvSpPr txBox="1"/>
          <p:nvPr/>
        </p:nvSpPr>
        <p:spPr>
          <a:xfrm>
            <a:off x="699754" y="564656"/>
            <a:ext cx="2422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OLD ENGLISH SHEEPDOG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18E7B1D-EE3C-C821-E3BC-55274B00C042}"/>
              </a:ext>
            </a:extLst>
          </p:cNvPr>
          <p:cNvSpPr txBox="1"/>
          <p:nvPr/>
        </p:nvSpPr>
        <p:spPr>
          <a:xfrm>
            <a:off x="7953829" y="4354286"/>
            <a:ext cx="314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Ingen av denne rasen har gått BPH</a:t>
            </a:r>
          </a:p>
        </p:txBody>
      </p:sp>
    </p:spTree>
    <p:extLst>
      <p:ext uri="{BB962C8B-B14F-4D97-AF65-F5344CB8AC3E}">
        <p14:creationId xmlns:p14="http://schemas.microsoft.com/office/powerpoint/2010/main" val="320309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A77CDEB-F4DC-89E4-BE7E-6ED87A528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259" y="746918"/>
            <a:ext cx="6853768" cy="536416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BCF0CEC-38EB-9DB2-8F7A-13B73118410B}"/>
              </a:ext>
            </a:extLst>
          </p:cNvPr>
          <p:cNvSpPr txBox="1"/>
          <p:nvPr/>
        </p:nvSpPr>
        <p:spPr>
          <a:xfrm>
            <a:off x="1103086" y="1248229"/>
            <a:ext cx="300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Old English </a:t>
            </a:r>
            <a:r>
              <a:rPr lang="nb-NO" sz="2000" dirty="0" err="1">
                <a:latin typeface="Arial" panose="020B0604020202020204" pitchFamily="34" charset="0"/>
                <a:cs typeface="Arial" panose="020B0604020202020204" pitchFamily="34" charset="0"/>
              </a:rPr>
              <a:t>Sheepdog</a:t>
            </a:r>
            <a:endParaRPr lang="nb-N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745199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6312222-D81E-479E-A81E-9C7D4A3BCF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2912"/>
            <a:ext cx="10515600" cy="470935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167A4F4F-CC51-3150-2540-930BCF64F577}"/>
              </a:ext>
            </a:extLst>
          </p:cNvPr>
          <p:cNvSpPr txBox="1"/>
          <p:nvPr/>
        </p:nvSpPr>
        <p:spPr>
          <a:xfrm>
            <a:off x="838200" y="653143"/>
            <a:ext cx="1571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NEWFOUNDLANDSHUND</a:t>
            </a:r>
          </a:p>
        </p:txBody>
      </p:sp>
    </p:spTree>
    <p:extLst>
      <p:ext uri="{BB962C8B-B14F-4D97-AF65-F5344CB8AC3E}">
        <p14:creationId xmlns:p14="http://schemas.microsoft.com/office/powerpoint/2010/main" val="22341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B445480-F9A3-D670-745D-147970FE3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5269" y="998311"/>
            <a:ext cx="6802946" cy="527208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DB4DC5D-A555-E502-954E-36C0C5B19A22}"/>
              </a:ext>
            </a:extLst>
          </p:cNvPr>
          <p:cNvSpPr txBox="1"/>
          <p:nvPr/>
        </p:nvSpPr>
        <p:spPr>
          <a:xfrm>
            <a:off x="923785" y="1117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Newfoundlandshund</a:t>
            </a:r>
          </a:p>
          <a:p>
            <a:r>
              <a:rPr lang="nb-NO" sz="2000" dirty="0">
                <a:latin typeface="Arial" panose="020B0604020202020204" pitchFamily="34" charset="0"/>
                <a:cs typeface="Arial" panose="020B0604020202020204" pitchFamily="34" charset="0"/>
              </a:rPr>
              <a:t>BPH 2016-2025</a:t>
            </a:r>
          </a:p>
        </p:txBody>
      </p:sp>
    </p:spTree>
    <p:extLst>
      <p:ext uri="{BB962C8B-B14F-4D97-AF65-F5344CB8AC3E}">
        <p14:creationId xmlns:p14="http://schemas.microsoft.com/office/powerpoint/2010/main" val="151327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8928AC-FDD7-9567-0A97-AD7CFB0C1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566058"/>
            <a:ext cx="11335658" cy="585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900" dirty="0">
                <a:latin typeface="Arial" panose="020B0604020202020204" pitchFamily="34" charset="0"/>
                <a:cs typeface="Arial" panose="020B0604020202020204" pitchFamily="34" charset="0"/>
              </a:rPr>
              <a:t>PYRENEERHUND</a:t>
            </a:r>
          </a:p>
          <a:p>
            <a:pPr marL="0" indent="0">
              <a:buNone/>
            </a:pPr>
            <a:endParaRPr lang="nb-N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3DFA17F-BD57-248A-D99D-9C37F9754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" y="1039932"/>
            <a:ext cx="11234058" cy="537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8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230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Aptos</vt:lpstr>
      <vt:lpstr>Aptos Display</vt:lpstr>
      <vt:lpstr>Arial</vt:lpstr>
      <vt:lpstr>Verdana</vt:lpstr>
      <vt:lpstr>Verdana</vt:lpstr>
      <vt:lpstr>Office Theme</vt:lpstr>
      <vt:lpstr>    Registreringstall Sverige og BPH på  berner og mulige kryssningsraser.  Info hentet fra SKK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Kjersti Olsen</dc:creator>
  <cp:lastModifiedBy>Kjersti Olsen</cp:lastModifiedBy>
  <cp:revision>1</cp:revision>
  <dcterms:created xsi:type="dcterms:W3CDTF">2025-10-02T09:02:51Z</dcterms:created>
  <dcterms:modified xsi:type="dcterms:W3CDTF">2025-10-02T14:52:07Z</dcterms:modified>
</cp:coreProperties>
</file>