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382" r:id="rId5"/>
    <p:sldId id="397" r:id="rId6"/>
    <p:sldId id="429" r:id="rId7"/>
    <p:sldId id="262" r:id="rId8"/>
    <p:sldId id="408" r:id="rId9"/>
    <p:sldId id="409" r:id="rId10"/>
    <p:sldId id="410" r:id="rId11"/>
    <p:sldId id="430" r:id="rId12"/>
    <p:sldId id="401" r:id="rId13"/>
    <p:sldId id="263" r:id="rId14"/>
    <p:sldId id="266" r:id="rId15"/>
    <p:sldId id="267" r:id="rId16"/>
    <p:sldId id="431" r:id="rId17"/>
    <p:sldId id="402" r:id="rId18"/>
    <p:sldId id="411" r:id="rId19"/>
    <p:sldId id="412" r:id="rId20"/>
    <p:sldId id="413" r:id="rId21"/>
    <p:sldId id="432" r:id="rId22"/>
    <p:sldId id="403" r:id="rId23"/>
    <p:sldId id="414" r:id="rId24"/>
    <p:sldId id="415" r:id="rId25"/>
    <p:sldId id="416" r:id="rId26"/>
    <p:sldId id="433" r:id="rId27"/>
    <p:sldId id="404" r:id="rId28"/>
    <p:sldId id="417" r:id="rId29"/>
    <p:sldId id="418" r:id="rId30"/>
    <p:sldId id="419" r:id="rId31"/>
    <p:sldId id="434" r:id="rId32"/>
    <p:sldId id="405" r:id="rId33"/>
    <p:sldId id="420" r:id="rId34"/>
    <p:sldId id="421" r:id="rId35"/>
    <p:sldId id="422" r:id="rId36"/>
    <p:sldId id="435" r:id="rId37"/>
    <p:sldId id="406" r:id="rId38"/>
    <p:sldId id="423" r:id="rId39"/>
    <p:sldId id="424" r:id="rId40"/>
    <p:sldId id="425" r:id="rId41"/>
    <p:sldId id="436" r:id="rId42"/>
    <p:sldId id="407" r:id="rId43"/>
    <p:sldId id="426" r:id="rId44"/>
    <p:sldId id="427" r:id="rId45"/>
    <p:sldId id="428" r:id="rId4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4204F77-B922-4ECA-A61B-4C1583ACD62B}">
          <p14:sldIdLst/>
        </p14:section>
        <p14:section name="Icons - copy and paste to your slide" id="{CC65352D-42FD-4640-867F-2AA49FA5F685}">
          <p14:sldIdLst/>
        </p14:section>
        <p14:section name="Blank Template" id="{6CCF9F83-48AD-44A7-A7D4-A7E2D3188CE0}">
          <p14:sldIdLst/>
        </p14:section>
        <p14:section name="Example pages" id="{80318258-46CA-486F-B22F-D885D6C75BC4}">
          <p14:sldIdLst>
            <p14:sldId id="382"/>
            <p14:sldId id="397"/>
            <p14:sldId id="429"/>
            <p14:sldId id="262"/>
            <p14:sldId id="408"/>
            <p14:sldId id="409"/>
            <p14:sldId id="410"/>
            <p14:sldId id="430"/>
            <p14:sldId id="401"/>
            <p14:sldId id="263"/>
            <p14:sldId id="266"/>
            <p14:sldId id="267"/>
            <p14:sldId id="431"/>
            <p14:sldId id="402"/>
            <p14:sldId id="411"/>
            <p14:sldId id="412"/>
            <p14:sldId id="413"/>
            <p14:sldId id="432"/>
            <p14:sldId id="403"/>
            <p14:sldId id="414"/>
            <p14:sldId id="415"/>
            <p14:sldId id="416"/>
            <p14:sldId id="433"/>
            <p14:sldId id="404"/>
            <p14:sldId id="417"/>
            <p14:sldId id="418"/>
            <p14:sldId id="419"/>
            <p14:sldId id="434"/>
            <p14:sldId id="405"/>
            <p14:sldId id="420"/>
            <p14:sldId id="421"/>
            <p14:sldId id="422"/>
            <p14:sldId id="435"/>
            <p14:sldId id="406"/>
            <p14:sldId id="423"/>
            <p14:sldId id="424"/>
            <p14:sldId id="425"/>
            <p14:sldId id="436"/>
            <p14:sldId id="407"/>
            <p14:sldId id="426"/>
            <p14:sldId id="427"/>
            <p14:sldId id="42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5933FC-AB8C-9C0A-4E4C-740BA9152F9E}" name="Elias Hager Larsson" initials="EH" userId="S::elias.hager.larsson@agria.se::8e406391-b18f-4fa0-b3ba-56ca2e1363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3E0"/>
    <a:srgbClr val="BFD0D7"/>
    <a:srgbClr val="92B4CA"/>
    <a:srgbClr val="2A74AC"/>
    <a:srgbClr val="5B93BB"/>
    <a:srgbClr val="005AA0"/>
    <a:srgbClr val="007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257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4F0665-C68A-529B-126C-D91FD72A1B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EF26F-DF05-07D5-27AD-CC79D7FF1F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DFEB9-0C05-4035-8C16-B31D3C19AEF9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BFF41-3358-62E7-E034-290FE2A8A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95718-B9F9-4A94-169A-BE1D82AF5E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D11D6-7524-45D5-9024-2C71A311F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02139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D27F-57ED-4050-A749-338366197E0D}" type="datetimeFigureOut">
              <a:rPr lang="sv-SE" smtClean="0"/>
              <a:t>2025-10-03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D586-C145-4C08-8ECD-C931AA6281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4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85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8F2F9-F5E2-08CA-6038-88E124EB4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9E5A218-D7BC-5F62-FF7A-CD1123EF8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13D5545-D1F4-3E03-5552-44F730AB2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Medianalder</a:t>
            </a:r>
            <a:r>
              <a:rPr lang="en-GB" dirty="0"/>
              <a:t> </a:t>
            </a:r>
            <a:r>
              <a:rPr lang="en-GB" dirty="0" err="1"/>
              <a:t>ved</a:t>
            </a:r>
            <a:r>
              <a:rPr lang="en-GB" dirty="0"/>
              <a:t> </a:t>
            </a:r>
            <a:r>
              <a:rPr lang="en-GB" dirty="0" err="1"/>
              <a:t>første</a:t>
            </a:r>
            <a:r>
              <a:rPr lang="en-GB" dirty="0"/>
              <a:t> </a:t>
            </a:r>
            <a:r>
              <a:rPr lang="en-GB" dirty="0" err="1"/>
              <a:t>veterinærbesøk</a:t>
            </a:r>
            <a:r>
              <a:rPr lang="en-GB" dirty="0"/>
              <a:t> (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legg</a:t>
            </a:r>
            <a:r>
              <a:rPr lang="en-GB" dirty="0"/>
              <a:t> </a:t>
            </a:r>
            <a:r>
              <a:rPr lang="en-GB" dirty="0" err="1"/>
              <a:t>mye</a:t>
            </a:r>
            <a:r>
              <a:rPr lang="en-GB" dirty="0"/>
              <a:t> </a:t>
            </a:r>
            <a:r>
              <a:rPr lang="en-GB" dirty="0" err="1"/>
              <a:t>vekt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, da det </a:t>
            </a:r>
            <a:r>
              <a:rPr lang="en-GB" dirty="0" err="1"/>
              <a:t>ikke</a:t>
            </a:r>
            <a:r>
              <a:rPr lang="en-GB" dirty="0"/>
              <a:t> er </a:t>
            </a:r>
            <a:r>
              <a:rPr lang="en-GB" dirty="0" err="1"/>
              <a:t>gjennomsnittsalder</a:t>
            </a:r>
            <a:r>
              <a:rPr lang="en-GB" dirty="0"/>
              <a:t>).</a:t>
            </a:r>
          </a:p>
          <a:p>
            <a:r>
              <a:rPr lang="en-GB" dirty="0"/>
              <a:t>Alle </a:t>
            </a:r>
            <a:r>
              <a:rPr lang="en-GB" dirty="0" err="1"/>
              <a:t>raser</a:t>
            </a:r>
            <a:r>
              <a:rPr lang="en-GB" dirty="0"/>
              <a:t> 5,8 </a:t>
            </a:r>
            <a:r>
              <a:rPr lang="en-GB" dirty="0" err="1"/>
              <a:t>år</a:t>
            </a:r>
            <a:r>
              <a:rPr lang="en-GB" dirty="0"/>
              <a:t>.</a:t>
            </a:r>
          </a:p>
          <a:p>
            <a:r>
              <a:rPr lang="en-GB" dirty="0"/>
              <a:t>Alaskan Malamute: 4,8, Berner 4,1, Bearded collie 7,2, Hovawart 5,9, Landseer 5,0, </a:t>
            </a:r>
            <a:r>
              <a:rPr lang="en-GB" dirty="0" err="1"/>
              <a:t>Nuffe</a:t>
            </a:r>
            <a:r>
              <a:rPr lang="en-GB" dirty="0"/>
              <a:t> 4,1, </a:t>
            </a:r>
            <a:r>
              <a:rPr lang="en-GB" dirty="0" err="1"/>
              <a:t>Pyreneer</a:t>
            </a:r>
            <a:r>
              <a:rPr lang="en-GB" dirty="0"/>
              <a:t> 4,7, </a:t>
            </a:r>
            <a:r>
              <a:rPr lang="en-GB" dirty="0" err="1"/>
              <a:t>Samojed</a:t>
            </a:r>
            <a:r>
              <a:rPr lang="en-GB" dirty="0"/>
              <a:t> 5,3.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C6C77F9-D321-A0AC-1547-744A65DCF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24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103" y="611188"/>
            <a:ext cx="7696171" cy="284431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54" y="3687670"/>
            <a:ext cx="7648084" cy="1355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59B69C-7315-476A-940F-F542B54C48E0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ar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F79A922D-DAA8-4DA9-AFE7-6B21CF5FF46C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086683-F536-42AB-ABBC-F4803DFE8D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C34D1405-1806-0F3B-E523-C18D27D5780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41771" y="614047"/>
            <a:ext cx="2742729" cy="3606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 headline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5A24ED00-86AA-317F-D4D4-569D80EA0EE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230349" y="614047"/>
            <a:ext cx="2738652" cy="3606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 headline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BDB415F1-0085-0AEF-2D19-99AF55CAD5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4749" y="614047"/>
            <a:ext cx="2738751" cy="3606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 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112032A-758C-5B29-5F88-95AE6AA072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98797" y="614047"/>
            <a:ext cx="2738751" cy="360691"/>
          </a:xfrm>
        </p:spPr>
        <p:txBody>
          <a:bodyPr anchor="b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edit sub headline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4619D86-C664-EDFD-38F3-0DE7F39578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709" y="1129498"/>
            <a:ext cx="2740791" cy="104379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D4A21DD-EEDC-CF26-FF13-DDAD95194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0815" y="1129498"/>
            <a:ext cx="2740791" cy="104379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163A17B-D389-C37B-09C3-A35A7D375B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7855" y="1129498"/>
            <a:ext cx="2740791" cy="104379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C172FF5-04F7-AEE1-0B77-72C248B08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8797" y="1129498"/>
            <a:ext cx="2740791" cy="104379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371DA58-EBD8-D858-553C-C7CB00B9C5F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50825" y="2345982"/>
            <a:ext cx="2733675" cy="3327705"/>
          </a:xfrm>
        </p:spPr>
        <p:txBody>
          <a:bodyPr lIns="72000" tIns="72000" rIns="0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/>
              <a:t>Click the icon to add a picture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CC8E478-6A31-EFAF-EBB9-0A72CB994F3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235325" y="2345982"/>
            <a:ext cx="2733675" cy="3327705"/>
          </a:xfrm>
        </p:spPr>
        <p:txBody>
          <a:bodyPr lIns="72000" tIns="72000" rIns="0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/>
              <a:t>Click the icon to add a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F01AE25B-08A0-83CD-1F03-CDCDD4CFF6B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21413" y="2345982"/>
            <a:ext cx="2733675" cy="3327705"/>
          </a:xfrm>
        </p:spPr>
        <p:txBody>
          <a:bodyPr lIns="72000" tIns="72000" rIns="0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/>
              <a:t>Click the icon to add a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5E49CC9-D3D7-F3B0-AA42-FF510E79FF0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205914" y="2345982"/>
            <a:ext cx="2733675" cy="3327705"/>
          </a:xfrm>
        </p:spPr>
        <p:txBody>
          <a:bodyPr lIns="72000" tIns="72000" rIns="0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9551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E8AE-3317-3E77-A602-81BCE5FC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080C-2365-A4AD-E5A8-5C90B15EC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243C1-6DE5-B914-4666-FF980705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01D803C-AE8D-40B8-A0F8-B2D371303022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C4FE5-D304-37E7-3182-40CD9D5B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A2120-0087-ED34-7E47-BB431D06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619F8C-5C5F-45C4-867D-26540600E5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A47E60-872C-3B7A-8D46-27D095B2FC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1661317"/>
            <a:ext cx="11698287" cy="365125"/>
          </a:xfrm>
        </p:spPr>
        <p:txBody>
          <a:bodyPr>
            <a:noAutofit/>
          </a:bodyPr>
          <a:lstStyle>
            <a:lvl1pPr marL="0" indent="0">
              <a:buNone/>
              <a:defRPr sz="1800" b="1" spc="-30" baseline="0"/>
            </a:lvl1pPr>
          </a:lstStyle>
          <a:p>
            <a:pPr lvl="0"/>
            <a:r>
              <a:rPr lang="en-GB" dirty="0"/>
              <a:t>Click to edit sub headline</a:t>
            </a:r>
          </a:p>
        </p:txBody>
      </p:sp>
    </p:spTree>
    <p:extLst>
      <p:ext uri="{BB962C8B-B14F-4D97-AF65-F5344CB8AC3E}">
        <p14:creationId xmlns:p14="http://schemas.microsoft.com/office/powerpoint/2010/main" val="258612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E8AE-3317-3E77-A602-81BCE5FC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080C-2365-A4AD-E5A8-5C90B15EC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243C1-6DE5-B914-4666-FF980705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940D5CCE-68D6-425B-9BA9-6F1A81DD2FBF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C4FE5-D304-37E7-3182-40CD9D5B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A2120-0087-ED34-7E47-BB431D06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619F8C-5C5F-45C4-867D-26540600E5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A47E60-872C-3B7A-8D46-27D095B2FC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1661317"/>
            <a:ext cx="11698287" cy="365125"/>
          </a:xfrm>
        </p:spPr>
        <p:txBody>
          <a:bodyPr>
            <a:noAutofit/>
          </a:bodyPr>
          <a:lstStyle>
            <a:lvl1pPr marL="0" indent="0">
              <a:buNone/>
              <a:defRPr sz="1800" b="1" spc="-30" baseline="0"/>
            </a:lvl1pPr>
          </a:lstStyle>
          <a:p>
            <a:pPr lvl="0"/>
            <a:r>
              <a:rPr lang="en-GB" dirty="0"/>
              <a:t>Click to edit sub headline</a:t>
            </a:r>
          </a:p>
        </p:txBody>
      </p:sp>
    </p:spTree>
    <p:extLst>
      <p:ext uri="{BB962C8B-B14F-4D97-AF65-F5344CB8AC3E}">
        <p14:creationId xmlns:p14="http://schemas.microsoft.com/office/powerpoint/2010/main" val="289885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peech bub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tshållare för text 111">
            <a:extLst>
              <a:ext uri="{FF2B5EF4-FFF2-40B4-BE49-F238E27FC236}">
                <a16:creationId xmlns:a16="http://schemas.microsoft.com/office/drawing/2014/main" id="{A07A2CFB-A76C-377B-5E53-D050606D2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3211" y="1620078"/>
            <a:ext cx="4542667" cy="3433350"/>
          </a:xfrm>
          <a:custGeom>
            <a:avLst/>
            <a:gdLst>
              <a:gd name="connsiteX0" fmla="*/ 419050 w 4516376"/>
              <a:gd name="connsiteY0" fmla="*/ 0 h 2936720"/>
              <a:gd name="connsiteX1" fmla="*/ 4097326 w 4516376"/>
              <a:gd name="connsiteY1" fmla="*/ 0 h 2936720"/>
              <a:gd name="connsiteX2" fmla="*/ 4516376 w 4516376"/>
              <a:gd name="connsiteY2" fmla="*/ 419052 h 2936720"/>
              <a:gd name="connsiteX3" fmla="*/ 4516376 w 4516376"/>
              <a:gd name="connsiteY3" fmla="*/ 1924858 h 2936720"/>
              <a:gd name="connsiteX4" fmla="*/ 4097326 w 4516376"/>
              <a:gd name="connsiteY4" fmla="*/ 2343910 h 2936720"/>
              <a:gd name="connsiteX5" fmla="*/ 3346990 w 4516376"/>
              <a:gd name="connsiteY5" fmla="*/ 2343910 h 2936720"/>
              <a:gd name="connsiteX6" fmla="*/ 3335484 w 4516376"/>
              <a:gd name="connsiteY6" fmla="*/ 2345048 h 2936720"/>
              <a:gd name="connsiteX7" fmla="*/ 3112230 w 4516376"/>
              <a:gd name="connsiteY7" fmla="*/ 2464508 h 2936720"/>
              <a:gd name="connsiteX8" fmla="*/ 2669771 w 4516376"/>
              <a:gd name="connsiteY8" fmla="*/ 2906928 h 2936720"/>
              <a:gd name="connsiteX9" fmla="*/ 2497301 w 4516376"/>
              <a:gd name="connsiteY9" fmla="*/ 2835476 h 2936720"/>
              <a:gd name="connsiteX10" fmla="*/ 2497301 w 4516376"/>
              <a:gd name="connsiteY10" fmla="*/ 2512804 h 2936720"/>
              <a:gd name="connsiteX11" fmla="*/ 2389645 w 4516376"/>
              <a:gd name="connsiteY11" fmla="*/ 2350388 h 2936720"/>
              <a:gd name="connsiteX12" fmla="*/ 2357558 w 4516376"/>
              <a:gd name="connsiteY12" fmla="*/ 2343910 h 2936720"/>
              <a:gd name="connsiteX13" fmla="*/ 419050 w 4516376"/>
              <a:gd name="connsiteY13" fmla="*/ 2343910 h 2936720"/>
              <a:gd name="connsiteX14" fmla="*/ 0 w 4516376"/>
              <a:gd name="connsiteY14" fmla="*/ 1924858 h 2936720"/>
              <a:gd name="connsiteX15" fmla="*/ 0 w 4516376"/>
              <a:gd name="connsiteY15" fmla="*/ 419053 h 2936720"/>
              <a:gd name="connsiteX16" fmla="*/ 419050 w 4516376"/>
              <a:gd name="connsiteY16" fmla="*/ 0 h 29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6376" h="2936720">
                <a:moveTo>
                  <a:pt x="419050" y="0"/>
                </a:moveTo>
                <a:lnTo>
                  <a:pt x="4097326" y="0"/>
                </a:lnTo>
                <a:cubicBezTo>
                  <a:pt x="4328760" y="0"/>
                  <a:pt x="4516376" y="187616"/>
                  <a:pt x="4516376" y="419052"/>
                </a:cubicBezTo>
                <a:lnTo>
                  <a:pt x="4516376" y="1924858"/>
                </a:lnTo>
                <a:cubicBezTo>
                  <a:pt x="4516376" y="2156294"/>
                  <a:pt x="4328761" y="2343910"/>
                  <a:pt x="4097326" y="2343910"/>
                </a:cubicBezTo>
                <a:lnTo>
                  <a:pt x="3346990" y="2343910"/>
                </a:lnTo>
                <a:lnTo>
                  <a:pt x="3335484" y="2345048"/>
                </a:lnTo>
                <a:cubicBezTo>
                  <a:pt x="3251517" y="2361830"/>
                  <a:pt x="3173665" y="2403074"/>
                  <a:pt x="3112230" y="2464508"/>
                </a:cubicBezTo>
                <a:lnTo>
                  <a:pt x="2669771" y="2906928"/>
                </a:lnTo>
                <a:cubicBezTo>
                  <a:pt x="2606123" y="2970577"/>
                  <a:pt x="2497301" y="2925487"/>
                  <a:pt x="2497301" y="2835476"/>
                </a:cubicBezTo>
                <a:lnTo>
                  <a:pt x="2497301" y="2512804"/>
                </a:lnTo>
                <a:cubicBezTo>
                  <a:pt x="2497301" y="2439792"/>
                  <a:pt x="2452910" y="2377147"/>
                  <a:pt x="2389645" y="2350388"/>
                </a:cubicBezTo>
                <a:lnTo>
                  <a:pt x="2357558" y="2343910"/>
                </a:lnTo>
                <a:lnTo>
                  <a:pt x="419050" y="2343910"/>
                </a:lnTo>
                <a:cubicBezTo>
                  <a:pt x="187615" y="2343910"/>
                  <a:pt x="0" y="2156294"/>
                  <a:pt x="0" y="1924858"/>
                </a:cubicBezTo>
                <a:lnTo>
                  <a:pt x="0" y="419053"/>
                </a:lnTo>
                <a:cubicBezTo>
                  <a:pt x="0" y="187616"/>
                  <a:pt x="187615" y="0"/>
                  <a:pt x="4190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08000" tIns="108000" rIns="108000" bIns="828000" anchor="ctr">
            <a:noAutofit/>
          </a:bodyPr>
          <a:lstStyle>
            <a:lvl1pPr marL="0" indent="0" algn="ctr"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048B8-DB78-7002-561E-0CA9B41A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B30BA-BF81-C253-6D7D-9D1FED8ED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115" y="1730375"/>
            <a:ext cx="5729885" cy="4305432"/>
          </a:xfrm>
        </p:spPr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EC8B4-B8F9-1540-EC55-E5CADA01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2EE5D927-A3E1-4C84-8A1A-2C5A192F7DFF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2F358-29ED-17D3-33F7-E79F86F0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4B9ED-BD86-D10B-4668-CDCFC72D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619F8C-5C5F-45C4-867D-26540600E5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96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DA111-601D-5416-53DD-CF5177C6F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B74C-3C37-4215-8476-6BC35E51AF99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BFD73-B3FC-8D98-4FE6-26C938E9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09EF9-E582-7A79-359E-34C00339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88FE-5450-4D13-83CD-A9004418B02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C157EE2-0CBF-3B18-2C21-7026539341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0948" y="1172817"/>
            <a:ext cx="6023112" cy="4512366"/>
          </a:xfrm>
          <a:custGeom>
            <a:avLst/>
            <a:gdLst>
              <a:gd name="connsiteX0" fmla="*/ 419050 w 4516376"/>
              <a:gd name="connsiteY0" fmla="*/ 0 h 2936720"/>
              <a:gd name="connsiteX1" fmla="*/ 4097326 w 4516376"/>
              <a:gd name="connsiteY1" fmla="*/ 0 h 2936720"/>
              <a:gd name="connsiteX2" fmla="*/ 4516376 w 4516376"/>
              <a:gd name="connsiteY2" fmla="*/ 419052 h 2936720"/>
              <a:gd name="connsiteX3" fmla="*/ 4516376 w 4516376"/>
              <a:gd name="connsiteY3" fmla="*/ 1924858 h 2936720"/>
              <a:gd name="connsiteX4" fmla="*/ 4097326 w 4516376"/>
              <a:gd name="connsiteY4" fmla="*/ 2343910 h 2936720"/>
              <a:gd name="connsiteX5" fmla="*/ 3346990 w 4516376"/>
              <a:gd name="connsiteY5" fmla="*/ 2343910 h 2936720"/>
              <a:gd name="connsiteX6" fmla="*/ 3335484 w 4516376"/>
              <a:gd name="connsiteY6" fmla="*/ 2345048 h 2936720"/>
              <a:gd name="connsiteX7" fmla="*/ 3112230 w 4516376"/>
              <a:gd name="connsiteY7" fmla="*/ 2464508 h 2936720"/>
              <a:gd name="connsiteX8" fmla="*/ 2669771 w 4516376"/>
              <a:gd name="connsiteY8" fmla="*/ 2906928 h 2936720"/>
              <a:gd name="connsiteX9" fmla="*/ 2497301 w 4516376"/>
              <a:gd name="connsiteY9" fmla="*/ 2835476 h 2936720"/>
              <a:gd name="connsiteX10" fmla="*/ 2497301 w 4516376"/>
              <a:gd name="connsiteY10" fmla="*/ 2512804 h 2936720"/>
              <a:gd name="connsiteX11" fmla="*/ 2389645 w 4516376"/>
              <a:gd name="connsiteY11" fmla="*/ 2350388 h 2936720"/>
              <a:gd name="connsiteX12" fmla="*/ 2357558 w 4516376"/>
              <a:gd name="connsiteY12" fmla="*/ 2343910 h 2936720"/>
              <a:gd name="connsiteX13" fmla="*/ 419050 w 4516376"/>
              <a:gd name="connsiteY13" fmla="*/ 2343910 h 2936720"/>
              <a:gd name="connsiteX14" fmla="*/ 0 w 4516376"/>
              <a:gd name="connsiteY14" fmla="*/ 1924858 h 2936720"/>
              <a:gd name="connsiteX15" fmla="*/ 0 w 4516376"/>
              <a:gd name="connsiteY15" fmla="*/ 419053 h 2936720"/>
              <a:gd name="connsiteX16" fmla="*/ 419050 w 4516376"/>
              <a:gd name="connsiteY16" fmla="*/ 0 h 29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6376" h="2936720">
                <a:moveTo>
                  <a:pt x="419050" y="0"/>
                </a:moveTo>
                <a:lnTo>
                  <a:pt x="4097326" y="0"/>
                </a:lnTo>
                <a:cubicBezTo>
                  <a:pt x="4328760" y="0"/>
                  <a:pt x="4516376" y="187616"/>
                  <a:pt x="4516376" y="419052"/>
                </a:cubicBezTo>
                <a:lnTo>
                  <a:pt x="4516376" y="1924858"/>
                </a:lnTo>
                <a:cubicBezTo>
                  <a:pt x="4516376" y="2156294"/>
                  <a:pt x="4328761" y="2343910"/>
                  <a:pt x="4097326" y="2343910"/>
                </a:cubicBezTo>
                <a:lnTo>
                  <a:pt x="3346990" y="2343910"/>
                </a:lnTo>
                <a:lnTo>
                  <a:pt x="3335484" y="2345048"/>
                </a:lnTo>
                <a:cubicBezTo>
                  <a:pt x="3251517" y="2361830"/>
                  <a:pt x="3173665" y="2403074"/>
                  <a:pt x="3112230" y="2464508"/>
                </a:cubicBezTo>
                <a:lnTo>
                  <a:pt x="2669771" y="2906928"/>
                </a:lnTo>
                <a:cubicBezTo>
                  <a:pt x="2606123" y="2970577"/>
                  <a:pt x="2497301" y="2925487"/>
                  <a:pt x="2497301" y="2835476"/>
                </a:cubicBezTo>
                <a:lnTo>
                  <a:pt x="2497301" y="2512804"/>
                </a:lnTo>
                <a:cubicBezTo>
                  <a:pt x="2497301" y="2439792"/>
                  <a:pt x="2452910" y="2377147"/>
                  <a:pt x="2389645" y="2350388"/>
                </a:cubicBezTo>
                <a:lnTo>
                  <a:pt x="2357558" y="2343910"/>
                </a:lnTo>
                <a:lnTo>
                  <a:pt x="419050" y="2343910"/>
                </a:lnTo>
                <a:cubicBezTo>
                  <a:pt x="187615" y="2343910"/>
                  <a:pt x="0" y="2156294"/>
                  <a:pt x="0" y="1924858"/>
                </a:cubicBezTo>
                <a:lnTo>
                  <a:pt x="0" y="419053"/>
                </a:lnTo>
                <a:cubicBezTo>
                  <a:pt x="0" y="187616"/>
                  <a:pt x="187615" y="0"/>
                  <a:pt x="4190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08000" tIns="108000" rIns="108000" bIns="828000" anchor="ctr">
            <a:noAutofit/>
          </a:bodyPr>
          <a:lstStyle>
            <a:lvl1pPr marL="0" indent="0" algn="ctr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6617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3CC65-68EC-87E3-901D-F2AA7016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A81-63A9-4FC1-AB2C-4F32660FF3C0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CD136-1186-18DF-03E1-7202B4E1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C2AE7-DB24-CD8D-F9F9-BBB39980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88FE-5450-4D13-83CD-A9004418B0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860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s after this one does not belong to thi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949450" y="1848787"/>
            <a:ext cx="82931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Layouts after this one does not belong to this template. Select one of the layouts before this one in the layout list.</a:t>
            </a:r>
          </a:p>
        </p:txBody>
      </p:sp>
    </p:spTree>
    <p:extLst>
      <p:ext uri="{BB962C8B-B14F-4D97-AF65-F5344CB8AC3E}">
        <p14:creationId xmlns:p14="http://schemas.microsoft.com/office/powerpoint/2010/main" val="794899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228600"/>
            <a:ext cx="8078893" cy="5499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914400" y="842010"/>
            <a:ext cx="10363200" cy="5029200"/>
          </a:xfrm>
        </p:spPr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609600" y="5934711"/>
            <a:ext cx="7120467" cy="3079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49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103" y="611188"/>
            <a:ext cx="7696171" cy="284431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54" y="3687670"/>
            <a:ext cx="7648084" cy="582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59B69C-7315-476A-940F-F542B54C48E0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FEC90B-5A36-97FB-B95A-715E3B90D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4321175"/>
            <a:ext cx="2986088" cy="185578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59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103" y="611188"/>
            <a:ext cx="5749897" cy="284431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54" y="3687670"/>
            <a:ext cx="5718146" cy="582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59B69C-7315-476A-940F-F542B54C48E0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FEC90B-5A36-97FB-B95A-715E3B90D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4321175"/>
            <a:ext cx="2986088" cy="185578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587A0D-B38B-4ADE-7635-D4C65FD858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1413" y="1920875"/>
            <a:ext cx="4565650" cy="337502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8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682" y="611188"/>
            <a:ext cx="3981180" cy="327961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388" y="4028792"/>
            <a:ext cx="3953156" cy="10146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9704913D-85A3-4A7A-B3F6-A55D6660022C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086683-F536-42AB-ABBC-F4803DFE8D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E9B210A-216C-830D-F246-5E342C8377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9765" y="611188"/>
            <a:ext cx="7524000" cy="5724000"/>
          </a:xfrm>
          <a:solidFill>
            <a:schemeClr val="bg1"/>
          </a:solidFill>
        </p:spPr>
        <p:txBody>
          <a:bodyPr lIns="72000" t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56687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pic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27CB90-592D-98C4-7F09-6B2B45B1F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72000" tIns="72000">
            <a:no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the icon to add a picture</a:t>
            </a:r>
          </a:p>
          <a:p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28" y="585306"/>
            <a:ext cx="7695619" cy="2870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54" y="3687670"/>
            <a:ext cx="7648084" cy="11336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8C9DD8-B292-45AA-8599-0C9B644409A4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7E1D9E3-95A4-F90C-0A47-09E278797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3185" y="6364706"/>
            <a:ext cx="953258" cy="30989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56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p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27CB90-592D-98C4-7F09-6B2B45B1F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72000" tIns="72000">
            <a:no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the icon to add a picture</a:t>
            </a:r>
          </a:p>
          <a:p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28" y="585306"/>
            <a:ext cx="7695619" cy="2870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54" y="3687670"/>
            <a:ext cx="7648084" cy="11336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D36061-3BCA-40B3-A98B-9D906F6D695B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48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 &amp; right p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5273" y="611188"/>
            <a:ext cx="3977347" cy="1874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9701" y="2594113"/>
            <a:ext cx="3953156" cy="397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3FF5CBFC-1D48-47B8-B4DE-793CB7809B46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086683-F536-42AB-ABBC-F4803DFE8D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E9B210A-216C-830D-F246-5E342C8377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2403" y="238125"/>
            <a:ext cx="5940000" cy="5940000"/>
          </a:xfrm>
          <a:solidFill>
            <a:schemeClr val="bg2"/>
          </a:solidFill>
        </p:spPr>
        <p:txBody>
          <a:bodyPr lIns="72000" t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Click the icon to add a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498447-CADB-83C1-B4AC-7052EB6B5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003" y="3059479"/>
            <a:ext cx="2993910" cy="2236421"/>
          </a:xfrm>
        </p:spPr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254A83-2D79-D473-90D4-74AB1C987A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9180" y="3343996"/>
            <a:ext cx="1260000" cy="1260000"/>
          </a:xfrm>
          <a:custGeom>
            <a:avLst/>
            <a:gdLst>
              <a:gd name="connsiteX0" fmla="*/ 630000 w 1260000"/>
              <a:gd name="connsiteY0" fmla="*/ 0 h 1260000"/>
              <a:gd name="connsiteX1" fmla="*/ 1260000 w 1260000"/>
              <a:gd name="connsiteY1" fmla="*/ 630000 h 1260000"/>
              <a:gd name="connsiteX2" fmla="*/ 630000 w 1260000"/>
              <a:gd name="connsiteY2" fmla="*/ 1260000 h 1260000"/>
              <a:gd name="connsiteX3" fmla="*/ 0 w 1260000"/>
              <a:gd name="connsiteY3" fmla="*/ 630000 h 1260000"/>
              <a:gd name="connsiteX4" fmla="*/ 630000 w 1260000"/>
              <a:gd name="connsiteY4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000" h="1260000"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2866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 &amp; left p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46091" y="611188"/>
            <a:ext cx="3977347" cy="1874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70519" y="2594113"/>
            <a:ext cx="3953156" cy="397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8851CFE-CAEB-41BD-82C5-BC37BACD6F05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086683-F536-42AB-ABBC-F4803DFE8D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E9B210A-216C-830D-F246-5E342C8377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917" y="238125"/>
            <a:ext cx="5940000" cy="5940000"/>
          </a:xfrm>
          <a:solidFill>
            <a:schemeClr val="bg2"/>
          </a:solidFill>
        </p:spPr>
        <p:txBody>
          <a:bodyPr lIns="72000" t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Click the icon to add a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498447-CADB-83C1-B4AC-7052EB6B5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3822" y="3059479"/>
            <a:ext cx="2993911" cy="2236420"/>
          </a:xfrm>
        </p:spPr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3D25EC-4C60-D319-FB03-E791DD8B83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08073" y="3343996"/>
            <a:ext cx="1260000" cy="1260000"/>
          </a:xfrm>
          <a:custGeom>
            <a:avLst/>
            <a:gdLst>
              <a:gd name="connsiteX0" fmla="*/ 630000 w 1260000"/>
              <a:gd name="connsiteY0" fmla="*/ 0 h 1260000"/>
              <a:gd name="connsiteX1" fmla="*/ 1260000 w 1260000"/>
              <a:gd name="connsiteY1" fmla="*/ 630000 h 1260000"/>
              <a:gd name="connsiteX2" fmla="*/ 630000 w 1260000"/>
              <a:gd name="connsiteY2" fmla="*/ 1260000 h 1260000"/>
              <a:gd name="connsiteX3" fmla="*/ 0 w 1260000"/>
              <a:gd name="connsiteY3" fmla="*/ 630000 h 1260000"/>
              <a:gd name="connsiteX4" fmla="*/ 630000 w 1260000"/>
              <a:gd name="connsiteY4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000" h="1260000"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0764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left p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49455" y="1480294"/>
            <a:ext cx="3174219" cy="397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A4DFDEC-5043-47DF-BC53-F63FB7940029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086683-F536-42AB-ABBC-F4803DFE8D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E9B210A-216C-830D-F246-5E342C8377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917" y="238124"/>
            <a:ext cx="5940000" cy="5940000"/>
          </a:xfrm>
          <a:solidFill>
            <a:schemeClr val="bg2"/>
          </a:solidFill>
        </p:spPr>
        <p:txBody>
          <a:bodyPr lIns="72000" t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Click the icon to add a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498447-CADB-83C1-B4AC-7052EB6B5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3019" y="2023484"/>
            <a:ext cx="3175284" cy="3238368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55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5757" y="6489560"/>
            <a:ext cx="651588" cy="2603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98B9FBB-511C-424A-8823-A6094D447A8A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1935" y="6489560"/>
            <a:ext cx="4114800" cy="2603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7964" y="6492226"/>
            <a:ext cx="517426" cy="2603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5401296-9B95-5420-8D6A-DD8DE74D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97" y="611189"/>
            <a:ext cx="11706691" cy="8889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85BCBA-8390-1D80-4227-16236B3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916" y="2104762"/>
            <a:ext cx="11698671" cy="40166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83AA9C8-A275-93AE-EC8F-8194E350256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93185" y="6364706"/>
            <a:ext cx="953258" cy="30989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238FDEF-4819-EE6E-6653-E6A07C7EAD3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53088" y="6672580"/>
            <a:ext cx="9080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Informationsklass: K2</a:t>
            </a:r>
          </a:p>
        </p:txBody>
      </p: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702" r:id="rId3"/>
    <p:sldLayoutId id="2147483696" r:id="rId4"/>
    <p:sldLayoutId id="2147483694" r:id="rId5"/>
    <p:sldLayoutId id="2147483695" r:id="rId6"/>
    <p:sldLayoutId id="2147483697" r:id="rId7"/>
    <p:sldLayoutId id="2147483698" r:id="rId8"/>
    <p:sldLayoutId id="2147483699" r:id="rId9"/>
    <p:sldLayoutId id="2147483660" r:id="rId10"/>
    <p:sldLayoutId id="2147483700" r:id="rId11"/>
    <p:sldLayoutId id="2147483674" r:id="rId12"/>
    <p:sldLayoutId id="2147483675" r:id="rId13"/>
    <p:sldLayoutId id="2147483692" r:id="rId14"/>
    <p:sldLayoutId id="2147483691" r:id="rId15"/>
    <p:sldLayoutId id="2147483658" r:id="rId16"/>
    <p:sldLayoutId id="2147483703" r:id="rId1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kern="1200" spc="-30" baseline="0">
          <a:solidFill>
            <a:schemeClr val="accent1"/>
          </a:solidFill>
          <a:latin typeface="Lucida Bright" panose="02040602050505020304" pitchFamily="18" charset="0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19138" indent="-1825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079500" indent="-1841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713" indent="-1762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431925" indent="-1762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41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 userDrawn="1">
          <p15:clr>
            <a:srgbClr val="FF0000"/>
          </p15:clr>
        </p15:guide>
        <p15:guide id="2" pos="1880" userDrawn="1">
          <p15:clr>
            <a:srgbClr val="FF0000"/>
          </p15:clr>
        </p15:guide>
        <p15:guide id="3" pos="2039" userDrawn="1">
          <p15:clr>
            <a:srgbClr val="FF0000"/>
          </p15:clr>
        </p15:guide>
        <p15:guide id="4" pos="3760" userDrawn="1">
          <p15:clr>
            <a:srgbClr val="FF0000"/>
          </p15:clr>
        </p15:guide>
        <p15:guide id="5" pos="3919" userDrawn="1">
          <p15:clr>
            <a:srgbClr val="FF0000"/>
          </p15:clr>
        </p15:guide>
        <p15:guide id="6" pos="5640" userDrawn="1">
          <p15:clr>
            <a:srgbClr val="FF0000"/>
          </p15:clr>
        </p15:guide>
        <p15:guide id="7" pos="5799" userDrawn="1">
          <p15:clr>
            <a:srgbClr val="FF0000"/>
          </p15:clr>
        </p15:guide>
        <p15:guide id="8" pos="7521" userDrawn="1">
          <p15:clr>
            <a:srgbClr val="FF0000"/>
          </p15:clr>
        </p15:guide>
        <p15:guide id="9" orient="horz" pos="385" userDrawn="1">
          <p15:clr>
            <a:srgbClr val="FF0000"/>
          </p15:clr>
        </p15:guide>
        <p15:guide id="10" orient="horz" pos="1210" userDrawn="1">
          <p15:clr>
            <a:srgbClr val="FF0000"/>
          </p15:clr>
        </p15:guide>
        <p15:guide id="11" orient="horz" pos="1369" userDrawn="1">
          <p15:clr>
            <a:srgbClr val="FF0000"/>
          </p15:clr>
        </p15:guide>
        <p15:guide id="12" orient="horz" pos="2194" userDrawn="1">
          <p15:clr>
            <a:srgbClr val="FF0000"/>
          </p15:clr>
        </p15:guide>
        <p15:guide id="13" orient="horz" pos="2352" userDrawn="1">
          <p15:clr>
            <a:srgbClr val="FF0000"/>
          </p15:clr>
        </p15:guide>
        <p15:guide id="14" orient="horz" pos="3177" userDrawn="1">
          <p15:clr>
            <a:srgbClr val="FF0000"/>
          </p15:clr>
        </p15:guide>
        <p15:guide id="15" orient="horz" pos="3336" userDrawn="1">
          <p15:clr>
            <a:srgbClr val="FF0000"/>
          </p15:clr>
        </p15:guide>
        <p15:guide id="16" orient="horz" pos="4161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668807-F056-B0A5-5921-EBB5B3B998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Agria Breed Profiles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7E4C6FD-AD31-5EDE-2FB2-F3891BBFF7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Berner </a:t>
            </a:r>
            <a:r>
              <a:rPr lang="en-GB" dirty="0" err="1"/>
              <a:t>sennen</a:t>
            </a:r>
            <a:r>
              <a:rPr lang="en-GB" dirty="0"/>
              <a:t> vs </a:t>
            </a:r>
            <a:r>
              <a:rPr lang="en-GB" dirty="0" err="1"/>
              <a:t>noen</a:t>
            </a:r>
            <a:r>
              <a:rPr lang="en-GB" dirty="0"/>
              <a:t> </a:t>
            </a:r>
            <a:r>
              <a:rPr lang="en-GB" dirty="0" err="1"/>
              <a:t>andre</a:t>
            </a:r>
            <a:r>
              <a:rPr lang="en-GB" dirty="0"/>
              <a:t> </a:t>
            </a:r>
            <a:r>
              <a:rPr lang="en-GB" dirty="0" err="1"/>
              <a:t>raser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98ADCB-03C9-2315-E57E-3E38F08D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B69C-7315-476A-940F-F542B54C48E0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5310ED-C62E-F28B-2A14-E36AD9B6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C80033-7D40-0E39-9330-8253210C59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1413" y="825331"/>
            <a:ext cx="4565650" cy="3375025"/>
          </a:xfrm>
        </p:spPr>
        <p:txBody>
          <a:bodyPr/>
          <a:lstStyle/>
          <a:p>
            <a:r>
              <a:rPr lang="en-GB" dirty="0"/>
              <a:t>Alaska Malamute</a:t>
            </a:r>
          </a:p>
          <a:p>
            <a:r>
              <a:rPr lang="en-GB" dirty="0"/>
              <a:t>Bearded Collie</a:t>
            </a:r>
          </a:p>
          <a:p>
            <a:r>
              <a:rPr lang="en-GB" dirty="0"/>
              <a:t>Hovawart</a:t>
            </a:r>
          </a:p>
          <a:p>
            <a:r>
              <a:rPr lang="en-GB" dirty="0"/>
              <a:t>Landseer</a:t>
            </a:r>
          </a:p>
          <a:p>
            <a:r>
              <a:rPr lang="en-GB" dirty="0" err="1"/>
              <a:t>Newfoundlandshund</a:t>
            </a:r>
            <a:endParaRPr lang="en-GB" dirty="0"/>
          </a:p>
          <a:p>
            <a:r>
              <a:rPr lang="en-GB" dirty="0" err="1"/>
              <a:t>Pyreneer</a:t>
            </a:r>
            <a:endParaRPr lang="en-GB" dirty="0"/>
          </a:p>
          <a:p>
            <a:r>
              <a:rPr lang="en-GB" dirty="0" err="1"/>
              <a:t>Samojed</a:t>
            </a:r>
            <a:endParaRPr lang="en-GB" dirty="0"/>
          </a:p>
          <a:p>
            <a:r>
              <a:rPr lang="en-GB" sz="1800" dirty="0">
                <a:solidFill>
                  <a:schemeClr val="accent4"/>
                </a:solidFill>
              </a:rPr>
              <a:t>Maremma (</a:t>
            </a:r>
            <a:r>
              <a:rPr lang="en-GB" sz="1800" dirty="0" err="1">
                <a:solidFill>
                  <a:schemeClr val="accent4"/>
                </a:solidFill>
              </a:rPr>
              <a:t>ingen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  <a:r>
              <a:rPr lang="en-GB" sz="1800" dirty="0" err="1">
                <a:solidFill>
                  <a:schemeClr val="accent4"/>
                </a:solidFill>
              </a:rPr>
              <a:t>profil</a:t>
            </a:r>
            <a:r>
              <a:rPr lang="en-GB" sz="1800" dirty="0">
                <a:solidFill>
                  <a:schemeClr val="accent4"/>
                </a:solidFill>
              </a:rPr>
              <a:t>)</a:t>
            </a:r>
          </a:p>
          <a:p>
            <a:r>
              <a:rPr lang="en-GB" sz="1800" dirty="0">
                <a:solidFill>
                  <a:schemeClr val="accent4"/>
                </a:solidFill>
              </a:rPr>
              <a:t>Old English Sheepdog (</a:t>
            </a:r>
            <a:r>
              <a:rPr lang="en-GB" sz="1800" dirty="0" err="1">
                <a:solidFill>
                  <a:schemeClr val="accent4"/>
                </a:solidFill>
              </a:rPr>
              <a:t>ingen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  <a:r>
              <a:rPr lang="en-GB" sz="1800" dirty="0" err="1">
                <a:solidFill>
                  <a:schemeClr val="accent4"/>
                </a:solidFill>
              </a:rPr>
              <a:t>profil</a:t>
            </a:r>
            <a:r>
              <a:rPr lang="en-GB" sz="1800" dirty="0">
                <a:solidFill>
                  <a:schemeClr val="accent4"/>
                </a:solidFill>
              </a:rPr>
              <a:t>)</a:t>
            </a:r>
          </a:p>
        </p:txBody>
      </p:sp>
      <p:pic>
        <p:nvPicPr>
          <p:cNvPr id="10" name="Platshållare för innehåll 6">
            <a:extLst>
              <a:ext uri="{FF2B5EF4-FFF2-40B4-BE49-F238E27FC236}">
                <a16:creationId xmlns:a16="http://schemas.microsoft.com/office/drawing/2014/main" id="{A93A24B1-15EC-BBC6-109D-E9F609D009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7623" t="250" r="-27732" b="3201"/>
          <a:stretch>
            <a:fillRect/>
          </a:stretch>
        </p:blipFill>
        <p:spPr>
          <a:xfrm>
            <a:off x="250825" y="4321175"/>
            <a:ext cx="2986088" cy="18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7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41"/>
          <p:cNvSpPr txBox="1"/>
          <p:nvPr/>
        </p:nvSpPr>
        <p:spPr>
          <a:xfrm>
            <a:off x="1981200" y="228600"/>
            <a:ext cx="568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6: Relativ Risk Morbiditet för Specifika Orsaker (Nivå 1) </a:t>
            </a:r>
            <a:br>
              <a:rPr lang="sv-SE"/>
            </a:br>
            <a:r>
              <a:rPr lang="sv-SE" sz="1400" b="1" dirty="0">
                <a:latin typeface="Helvetica"/>
              </a:rPr>
              <a:t>–  Alaskan Malamute jämförd med Alla Raser 2016-2021</a:t>
            </a:r>
            <a:endParaRPr lang="sv-SE" dirty="0"/>
          </a:p>
        </p:txBody>
      </p:sp>
      <p:pic>
        <p:nvPicPr>
          <p:cNvPr id="55" name="SGPlot104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4572000"/>
          </a:xfrm>
          <a:prstGeom prst="rect">
            <a:avLst/>
          </a:prstGeom>
        </p:spPr>
      </p:pic>
      <p:sp>
        <p:nvSpPr>
          <p:cNvPr id="56" name="Textbox 42"/>
          <p:cNvSpPr txBox="1"/>
          <p:nvPr/>
        </p:nvSpPr>
        <p:spPr>
          <a:xfrm>
            <a:off x="1981200" y="5477511"/>
            <a:ext cx="834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Sällsynta diagnoser med hög Relativ Risk kan uppträda i detta diagram. Jämför därför med föregående diagram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för att avgöra dels hur vanlig diagnosen är, dels dess Relativa Risk. Finns diagnosen med i både diagram 5 och 6 är det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extra viktigt att titta närmare på diagnosen. Kategorier visas endast om minst 8 stycken djur haft diagnosen.</a:t>
            </a:r>
            <a:endParaRPr lang="sv-S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47"/>
          <p:cNvSpPr txBox="1"/>
          <p:nvPr/>
        </p:nvSpPr>
        <p:spPr>
          <a:xfrm>
            <a:off x="1981200" y="228600"/>
            <a:ext cx="660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9: Morbiditet (per 10 000 ÅUR) för Symtom från Rörelseapparaten  </a:t>
            </a:r>
            <a:br>
              <a:rPr lang="sv-SE"/>
            </a:br>
            <a:r>
              <a:rPr lang="sv-SE" sz="1400" b="1" dirty="0">
                <a:latin typeface="Helvetica"/>
              </a:rPr>
              <a:t>–  Alaskan Malamute och Alla Raser 2016-2021</a:t>
            </a:r>
            <a:endParaRPr lang="sv-SE" dirty="0"/>
          </a:p>
        </p:txBody>
      </p:sp>
      <p:pic>
        <p:nvPicPr>
          <p:cNvPr id="67" name="SGPlot107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5029200"/>
          </a:xfrm>
          <a:prstGeom prst="rect">
            <a:avLst/>
          </a:prstGeom>
        </p:spPr>
      </p:pic>
      <p:sp>
        <p:nvSpPr>
          <p:cNvPr id="68" name="Textbox 48"/>
          <p:cNvSpPr txBox="1"/>
          <p:nvPr/>
        </p:nvSpPr>
        <p:spPr>
          <a:xfrm>
            <a:off x="1981201" y="5934711"/>
            <a:ext cx="831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 'Rörelseapp/ospec' innebär att veterinären inte angav ett specifikt område eller diagnos alternativt att det fanns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symtom från två områden eller fler.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49"/>
          <p:cNvSpPr txBox="1"/>
          <p:nvPr/>
        </p:nvSpPr>
        <p:spPr>
          <a:xfrm>
            <a:off x="1981200" y="228600"/>
            <a:ext cx="6184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10: Relativ Risk Morbiditet för Symtom från Rörelseapparaten</a:t>
            </a:r>
            <a:br>
              <a:rPr lang="sv-SE"/>
            </a:br>
            <a:r>
              <a:rPr lang="sv-SE" sz="1400" b="1" dirty="0">
                <a:latin typeface="Helvetica"/>
              </a:rPr>
              <a:t>–  Alaskan Malamute jämförd med Alla Raser 2016-2021</a:t>
            </a:r>
            <a:endParaRPr lang="sv-SE" dirty="0"/>
          </a:p>
        </p:txBody>
      </p:sp>
      <p:pic>
        <p:nvPicPr>
          <p:cNvPr id="71" name="SGPlot108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1330960"/>
            <a:ext cx="7315200" cy="2586990"/>
          </a:xfrm>
          <a:prstGeom prst="rect">
            <a:avLst/>
          </a:prstGeom>
        </p:spPr>
      </p:pic>
      <p:sp>
        <p:nvSpPr>
          <p:cNvPr id="72" name="Textbox 50"/>
          <p:cNvSpPr txBox="1"/>
          <p:nvPr/>
        </p:nvSpPr>
        <p:spPr>
          <a:xfrm>
            <a:off x="1981201" y="5787634"/>
            <a:ext cx="538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Tolkning: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Som för diagram 4.   </a:t>
            </a:r>
            <a:br>
              <a:rPr lang="sv-SE" dirty="0"/>
            </a:br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Kategorier visas endast om minst 8 stycken djur har haft diagnosen.</a:t>
            </a: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C4E4A90-CE53-31E7-22DD-9B7A3419DD1B}"/>
              </a:ext>
            </a:extLst>
          </p:cNvPr>
          <p:cNvSpPr txBox="1"/>
          <p:nvPr/>
        </p:nvSpPr>
        <p:spPr>
          <a:xfrm>
            <a:off x="2976049" y="2448139"/>
            <a:ext cx="1229824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700" dirty="0">
                <a:latin typeface="Helvetica" panose="020B0604020202020204" pitchFamily="34" charset="0"/>
                <a:cs typeface="Helvetica" panose="020B0604020202020204" pitchFamily="34" charset="0"/>
              </a:rPr>
              <a:t>    RÖRELSEAPP OSPEC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EC0E639-8B3E-D943-533E-A83889CC28C1}"/>
              </a:ext>
            </a:extLst>
          </p:cNvPr>
          <p:cNvSpPr txBox="1"/>
          <p:nvPr/>
        </p:nvSpPr>
        <p:spPr>
          <a:xfrm>
            <a:off x="3000094" y="3200644"/>
            <a:ext cx="1207382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700" dirty="0">
                <a:latin typeface="Helvetica" panose="020B0604020202020204" pitchFamily="34" charset="0"/>
                <a:cs typeface="Helvetica" panose="020B0604020202020204" pitchFamily="34" charset="0"/>
              </a:rPr>
              <a:t>     RÖRELSEAPP RYGG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2241B5F-C20F-5771-C4AA-E077ABB8653D}"/>
              </a:ext>
            </a:extLst>
          </p:cNvPr>
          <p:cNvSpPr txBox="1"/>
          <p:nvPr/>
        </p:nvSpPr>
        <p:spPr>
          <a:xfrm>
            <a:off x="2440325" y="1683356"/>
            <a:ext cx="1776448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700" dirty="0">
                <a:latin typeface="Helvetica" panose="020B0604020202020204" pitchFamily="34" charset="0"/>
                <a:cs typeface="Helvetica" panose="020B0604020202020204" pitchFamily="34" charset="0"/>
              </a:rPr>
              <a:t>     RÖRELSEAPP HÖFT/LÅR/BÄCKEN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7840D84-A819-5153-DB1C-1C27A89B56DC}"/>
              </a:ext>
            </a:extLst>
          </p:cNvPr>
          <p:cNvSpPr txBox="1"/>
          <p:nvPr/>
        </p:nvSpPr>
        <p:spPr>
          <a:xfrm>
            <a:off x="4086609" y="3753093"/>
            <a:ext cx="59141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800" b="1" dirty="0">
                <a:latin typeface="Helvetica" panose="020B0604020202020204" pitchFamily="34" charset="0"/>
                <a:cs typeface="Helvetica" panose="020B0604020202020204" pitchFamily="34" charset="0"/>
              </a:rPr>
              <a:t>0.00                              0.25                             0.50                               0.75                             1.00                              1.25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636E0-8FC3-6BB9-9AC6-A4BD77118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45F7899B-480B-54A5-E2FA-42967E5C36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Bearded</a:t>
            </a:r>
            <a:r>
              <a:rPr lang="nb-NO" dirty="0"/>
              <a:t> Collie</a:t>
            </a:r>
            <a:endParaRPr lang="sv-SE" dirty="0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7BFF4E59-23D2-C93A-C499-490D3DC40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3719BD-F5ED-0B69-03C0-C9D8FD10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5CCE-68D6-425B-9BA9-6F1A81DD2FBF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B90F1A-7BB8-0117-3218-04B9A0EE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7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39"/>
          <p:cNvSpPr txBox="1"/>
          <p:nvPr/>
        </p:nvSpPr>
        <p:spPr>
          <a:xfrm>
            <a:off x="1981200" y="228600"/>
            <a:ext cx="610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5: Morbiditet (per 10 000 ÅUR) för Specifika Orsaker (Nivå 1) </a:t>
            </a:r>
            <a:br>
              <a:rPr lang="sv-SE"/>
            </a:br>
            <a:r>
              <a:rPr lang="sv-SE" sz="1400" b="1" dirty="0">
                <a:latin typeface="Helvetica"/>
              </a:rPr>
              <a:t>–  Bearded Collie och Alla Raser 2016-2021</a:t>
            </a:r>
            <a:endParaRPr lang="sv-SE" dirty="0"/>
          </a:p>
        </p:txBody>
      </p:sp>
      <p:pic>
        <p:nvPicPr>
          <p:cNvPr id="51" name="SGPlot256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09800" y="842010"/>
            <a:ext cx="7772400" cy="5029200"/>
          </a:xfrm>
          <a:prstGeom prst="rect">
            <a:avLst/>
          </a:prstGeom>
        </p:spPr>
      </p:pic>
      <p:sp>
        <p:nvSpPr>
          <p:cNvPr id="52" name="Textbox 40"/>
          <p:cNvSpPr txBox="1"/>
          <p:nvPr/>
        </p:nvSpPr>
        <p:spPr>
          <a:xfrm>
            <a:off x="1981201" y="5934711"/>
            <a:ext cx="5381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41"/>
          <p:cNvSpPr txBox="1"/>
          <p:nvPr/>
        </p:nvSpPr>
        <p:spPr>
          <a:xfrm>
            <a:off x="1981200" y="228600"/>
            <a:ext cx="568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6: Relativ Risk Morbiditet för Specifika Orsaker (Nivå 1) </a:t>
            </a:r>
            <a:br>
              <a:rPr lang="sv-SE"/>
            </a:br>
            <a:r>
              <a:rPr lang="sv-SE" sz="1400" b="1" dirty="0">
                <a:latin typeface="Helvetica"/>
              </a:rPr>
              <a:t>–  Bearded Collie jämförd med Alla Raser 2016-2021</a:t>
            </a:r>
            <a:endParaRPr lang="sv-SE" dirty="0"/>
          </a:p>
        </p:txBody>
      </p:sp>
      <p:pic>
        <p:nvPicPr>
          <p:cNvPr id="55" name="SGPlot257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4572000"/>
          </a:xfrm>
          <a:prstGeom prst="rect">
            <a:avLst/>
          </a:prstGeom>
        </p:spPr>
      </p:pic>
      <p:sp>
        <p:nvSpPr>
          <p:cNvPr id="56" name="Textbox 42"/>
          <p:cNvSpPr txBox="1"/>
          <p:nvPr/>
        </p:nvSpPr>
        <p:spPr>
          <a:xfrm>
            <a:off x="1981200" y="5477511"/>
            <a:ext cx="834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Sällsynta diagnoser med hög Relativ Risk kan uppträda i detta diagram. Jämför därför med föregående diagram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för att avgöra dels hur vanlig diagnosen är, dels dess Relativa Risk. Finns diagnosen med i både diagram 5 och 6 är det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extra viktigt att titta närmare på diagnosen. Kategorier visas endast om minst 8 stycken djur haft diagnosen.</a:t>
            </a:r>
            <a:endParaRPr lang="sv-S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47"/>
          <p:cNvSpPr txBox="1"/>
          <p:nvPr/>
        </p:nvSpPr>
        <p:spPr>
          <a:xfrm>
            <a:off x="1981200" y="228600"/>
            <a:ext cx="660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9: Morbiditet (per 10 000 ÅUR) för Symtom från Rörelseapparaten  </a:t>
            </a:r>
            <a:br>
              <a:rPr lang="sv-SE"/>
            </a:br>
            <a:r>
              <a:rPr lang="sv-SE" sz="1400" b="1" dirty="0">
                <a:latin typeface="Helvetica"/>
              </a:rPr>
              <a:t>–  Bearded Collie och Alla Raser 2016-2021</a:t>
            </a:r>
            <a:endParaRPr lang="sv-SE" dirty="0"/>
          </a:p>
        </p:txBody>
      </p:sp>
      <p:pic>
        <p:nvPicPr>
          <p:cNvPr id="67" name="SGPlot260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5029200"/>
          </a:xfrm>
          <a:prstGeom prst="rect">
            <a:avLst/>
          </a:prstGeom>
        </p:spPr>
      </p:pic>
      <p:sp>
        <p:nvSpPr>
          <p:cNvPr id="68" name="Textbox 48"/>
          <p:cNvSpPr txBox="1"/>
          <p:nvPr/>
        </p:nvSpPr>
        <p:spPr>
          <a:xfrm>
            <a:off x="1981201" y="5934711"/>
            <a:ext cx="831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 'Rörelseapp/ospec' innebär att veterinären inte angav ett specifikt område eller diagnos alternativt att det fanns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symtom från två områden eller fler.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49"/>
          <p:cNvSpPr txBox="1"/>
          <p:nvPr/>
        </p:nvSpPr>
        <p:spPr>
          <a:xfrm>
            <a:off x="1981200" y="228600"/>
            <a:ext cx="6184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10: Relativ Risk Morbiditet för Symtom från Rörelseapparaten</a:t>
            </a:r>
            <a:br>
              <a:rPr lang="sv-SE"/>
            </a:br>
            <a:r>
              <a:rPr lang="sv-SE" sz="1400" b="1" dirty="0">
                <a:latin typeface="Helvetica"/>
              </a:rPr>
              <a:t>–  Bearded Collie jämförd med Alla Raser 2016-2021</a:t>
            </a:r>
            <a:endParaRPr lang="sv-SE" dirty="0"/>
          </a:p>
        </p:txBody>
      </p:sp>
      <p:pic>
        <p:nvPicPr>
          <p:cNvPr id="71" name="SGPlot261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34266" y="891541"/>
            <a:ext cx="6888283" cy="4305177"/>
          </a:xfrm>
          <a:prstGeom prst="rect">
            <a:avLst/>
          </a:prstGeom>
        </p:spPr>
      </p:pic>
      <p:sp>
        <p:nvSpPr>
          <p:cNvPr id="72" name="Textbox 50"/>
          <p:cNvSpPr txBox="1"/>
          <p:nvPr/>
        </p:nvSpPr>
        <p:spPr>
          <a:xfrm>
            <a:off x="1981201" y="5477511"/>
            <a:ext cx="538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Tolkning: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Som för diagram 4.   </a:t>
            </a:r>
            <a:br>
              <a:rPr lang="sv-SE"/>
            </a:br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08F42-59AD-B9EF-1AD4-97CF86438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79043387-F89E-3175-779B-96D55541B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Hovawart</a:t>
            </a:r>
            <a:endParaRPr lang="sv-SE" dirty="0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17463800-4AD3-BB4F-6150-D4E3B607A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6D5D0E0-393F-FC43-2675-CB3821383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5CCE-68D6-425B-9BA9-6F1A81DD2FBF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E34422-4C30-F1F7-9C0C-22845017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771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39"/>
          <p:cNvSpPr txBox="1"/>
          <p:nvPr/>
        </p:nvSpPr>
        <p:spPr>
          <a:xfrm>
            <a:off x="1981200" y="228600"/>
            <a:ext cx="610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5: Morbiditet (per 10 000 ÅUR) för Specifika Orsaker (Nivå 1) </a:t>
            </a:r>
            <a:br>
              <a:rPr lang="sv-SE"/>
            </a:br>
            <a:r>
              <a:rPr lang="sv-SE" sz="1400" b="1" dirty="0">
                <a:latin typeface="Helvetica"/>
              </a:rPr>
              <a:t>–  Hovawart och Alla Raser 2016-2021</a:t>
            </a:r>
            <a:endParaRPr lang="sv-SE" dirty="0"/>
          </a:p>
        </p:txBody>
      </p:sp>
      <p:pic>
        <p:nvPicPr>
          <p:cNvPr id="51" name="SGPlot953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09800" y="842010"/>
            <a:ext cx="7772400" cy="5029200"/>
          </a:xfrm>
          <a:prstGeom prst="rect">
            <a:avLst/>
          </a:prstGeom>
        </p:spPr>
      </p:pic>
      <p:sp>
        <p:nvSpPr>
          <p:cNvPr id="52" name="Textbox 40"/>
          <p:cNvSpPr txBox="1"/>
          <p:nvPr/>
        </p:nvSpPr>
        <p:spPr>
          <a:xfrm>
            <a:off x="1981201" y="5934711"/>
            <a:ext cx="5381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84712-C820-3A11-2E1E-EC414180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8684A-26B4-6B3E-D99A-0F32A9B5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ÅUR ABP 2016-2021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E5A74-525C-CC32-CB45-F7C93076B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A8DC-27F7-4CFB-81D5-8145197F8B9A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7D4A5-F76E-49BD-4745-56D8B3A5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AC0102A3-8106-75FF-AAAC-EDA43AD31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830418"/>
              </p:ext>
            </p:extLst>
          </p:nvPr>
        </p:nvGraphicFramePr>
        <p:xfrm>
          <a:off x="241300" y="1711737"/>
          <a:ext cx="1169828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572">
                  <a:extLst>
                    <a:ext uri="{9D8B030D-6E8A-4147-A177-3AD203B41FA5}">
                      <a16:colId xmlns:a16="http://schemas.microsoft.com/office/drawing/2014/main" val="2563333522"/>
                    </a:ext>
                  </a:extLst>
                </a:gridCol>
                <a:gridCol w="2924572">
                  <a:extLst>
                    <a:ext uri="{9D8B030D-6E8A-4147-A177-3AD203B41FA5}">
                      <a16:colId xmlns:a16="http://schemas.microsoft.com/office/drawing/2014/main" val="1165329579"/>
                    </a:ext>
                  </a:extLst>
                </a:gridCol>
                <a:gridCol w="2924572">
                  <a:extLst>
                    <a:ext uri="{9D8B030D-6E8A-4147-A177-3AD203B41FA5}">
                      <a16:colId xmlns:a16="http://schemas.microsoft.com/office/drawing/2014/main" val="2691986033"/>
                    </a:ext>
                  </a:extLst>
                </a:gridCol>
                <a:gridCol w="2924572">
                  <a:extLst>
                    <a:ext uri="{9D8B030D-6E8A-4147-A177-3AD203B41FA5}">
                      <a16:colId xmlns:a16="http://schemas.microsoft.com/office/drawing/2014/main" val="394647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Rase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ÅUR – År under risk i profilen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Eksakt ÅUR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Relativ risk </a:t>
                      </a:r>
                      <a:r>
                        <a:rPr lang="nb-NO" dirty="0" err="1"/>
                        <a:t>morbititet</a:t>
                      </a:r>
                      <a:r>
                        <a:rPr lang="nb-NO" dirty="0"/>
                        <a:t> rase </a:t>
                      </a:r>
                      <a:r>
                        <a:rPr lang="nb-NO" dirty="0" err="1"/>
                        <a:t>vs</a:t>
                      </a:r>
                      <a:r>
                        <a:rPr lang="nb-NO" dirty="0"/>
                        <a:t> alle raser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766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Alaskan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malamute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1 000 &lt; 5 000 (lavt antall)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2 131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1,02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85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Bearded</a:t>
                      </a:r>
                      <a:r>
                        <a:rPr lang="nb-NO" dirty="0"/>
                        <a:t> collie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1 000 &lt; 5 000 (relativt lavt antall)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4 368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rgbClr val="00B050"/>
                          </a:solidFill>
                        </a:rPr>
                        <a:t>0,92</a:t>
                      </a:r>
                      <a:endParaRPr lang="sv-S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1"/>
                          </a:solidFill>
                        </a:rPr>
                        <a:t>Berner </a:t>
                      </a:r>
                      <a:r>
                        <a:rPr lang="nb-NO" dirty="0" err="1">
                          <a:solidFill>
                            <a:schemeClr val="accent1"/>
                          </a:solidFill>
                        </a:rPr>
                        <a:t>sennenhund</a:t>
                      </a:r>
                      <a:endParaRPr lang="sv-SE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accent1"/>
                          </a:solidFill>
                        </a:rPr>
                        <a:t>5 000 &lt; 10 000</a:t>
                      </a:r>
                      <a:endParaRPr lang="sv-SE" sz="1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1"/>
                          </a:solidFill>
                        </a:rPr>
                        <a:t>7 321</a:t>
                      </a:r>
                      <a:endParaRPr lang="sv-SE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1"/>
                          </a:solidFill>
                        </a:rPr>
                        <a:t>1,43</a:t>
                      </a:r>
                      <a:endParaRPr lang="sv-SE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02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Hovawart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1 000 &lt; 5 000 (lavt antall)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2 263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1,20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16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Landseer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500 &lt; 1 000 (veldig lavt antall)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787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158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Newfoundlandshund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1 000 &lt; 5 000 (lavt antall)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1 643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1,22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38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Pyreneer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1 000 &lt; 5 000 (lavt antall)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1 276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1,04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5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Samojed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1 000 &lt; 5 000 (relativt lavt antall)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4 831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1,14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50543"/>
                  </a:ext>
                </a:extLst>
              </a:tr>
            </a:tbl>
          </a:graphicData>
        </a:graphic>
      </p:graphicFrame>
      <p:pic>
        <p:nvPicPr>
          <p:cNvPr id="10" name="Bildobjekt 95" descr="En bild som visar hund, däggdjur&#10;&#10;AI-genererat innehåll kan vara felaktigt.">
            <a:extLst>
              <a:ext uri="{FF2B5EF4-FFF2-40B4-BE49-F238E27FC236}">
                <a16:creationId xmlns:a16="http://schemas.microsoft.com/office/drawing/2014/main" id="{BFCC7D74-6037-18C6-8B6A-3A9C052B8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48" y="454520"/>
            <a:ext cx="1084943" cy="108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27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41"/>
          <p:cNvSpPr txBox="1"/>
          <p:nvPr/>
        </p:nvSpPr>
        <p:spPr>
          <a:xfrm>
            <a:off x="1981200" y="228600"/>
            <a:ext cx="568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6: Relativ Risk Morbiditet för Specifika Orsaker (Nivå 1) </a:t>
            </a:r>
            <a:br>
              <a:rPr lang="sv-SE"/>
            </a:br>
            <a:r>
              <a:rPr lang="sv-SE" sz="1400" b="1" dirty="0">
                <a:latin typeface="Helvetica"/>
              </a:rPr>
              <a:t>–  Hovawart jämförd med Alla Raser 2016-2021</a:t>
            </a:r>
            <a:endParaRPr lang="sv-SE" dirty="0"/>
          </a:p>
        </p:txBody>
      </p:sp>
      <p:pic>
        <p:nvPicPr>
          <p:cNvPr id="55" name="SGPlot954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4572000"/>
          </a:xfrm>
          <a:prstGeom prst="rect">
            <a:avLst/>
          </a:prstGeom>
        </p:spPr>
      </p:pic>
      <p:sp>
        <p:nvSpPr>
          <p:cNvPr id="56" name="Textbox 42"/>
          <p:cNvSpPr txBox="1"/>
          <p:nvPr/>
        </p:nvSpPr>
        <p:spPr>
          <a:xfrm>
            <a:off x="1981200" y="5477511"/>
            <a:ext cx="834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Sällsynta diagnoser med hög Relativ Risk kan uppträda i detta diagram. Jämför därför med föregående diagram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för att avgöra dels hur vanlig diagnosen är, dels dess Relativa Risk. Finns diagnosen med i både diagram 5 och 6 är det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extra viktigt att titta närmare på diagnosen. Kategorier visas endast om minst 8 stycken djur haft diagnosen.</a:t>
            </a:r>
            <a:endParaRPr lang="sv-S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47"/>
          <p:cNvSpPr txBox="1"/>
          <p:nvPr/>
        </p:nvSpPr>
        <p:spPr>
          <a:xfrm>
            <a:off x="1981200" y="228600"/>
            <a:ext cx="660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9: Morbiditet (per 10 000 ÅUR) för Symtom från Rörelseapparaten  </a:t>
            </a:r>
            <a:br>
              <a:rPr lang="sv-SE"/>
            </a:br>
            <a:r>
              <a:rPr lang="sv-SE" sz="1400" b="1" dirty="0">
                <a:latin typeface="Helvetica"/>
              </a:rPr>
              <a:t>–  Hovawart och Alla Raser 2016-2021</a:t>
            </a:r>
            <a:endParaRPr lang="sv-SE" dirty="0"/>
          </a:p>
        </p:txBody>
      </p:sp>
      <p:pic>
        <p:nvPicPr>
          <p:cNvPr id="67" name="SGPlot957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5029200"/>
          </a:xfrm>
          <a:prstGeom prst="rect">
            <a:avLst/>
          </a:prstGeom>
        </p:spPr>
      </p:pic>
      <p:sp>
        <p:nvSpPr>
          <p:cNvPr id="68" name="Textbox 48"/>
          <p:cNvSpPr txBox="1"/>
          <p:nvPr/>
        </p:nvSpPr>
        <p:spPr>
          <a:xfrm>
            <a:off x="1981201" y="5934711"/>
            <a:ext cx="831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 'Rörelseapp/ospec' innebär att veterinären inte angav ett specifikt område eller diagnos alternativt att det fanns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symtom från två områden eller fler.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49"/>
          <p:cNvSpPr txBox="1"/>
          <p:nvPr/>
        </p:nvSpPr>
        <p:spPr>
          <a:xfrm>
            <a:off x="1981200" y="228600"/>
            <a:ext cx="6184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10: Relativ Risk Morbiditet för Symtom från Rörelseapparaten</a:t>
            </a:r>
            <a:br>
              <a:rPr lang="sv-SE"/>
            </a:br>
            <a:r>
              <a:rPr lang="sv-SE" sz="1400" b="1" dirty="0">
                <a:latin typeface="Helvetica"/>
              </a:rPr>
              <a:t>–  Hovawart jämförd med Alla Raser 2016-2021</a:t>
            </a:r>
            <a:endParaRPr lang="sv-SE" dirty="0"/>
          </a:p>
        </p:txBody>
      </p:sp>
      <p:pic>
        <p:nvPicPr>
          <p:cNvPr id="71" name="SGPlot958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364658" y="974746"/>
            <a:ext cx="6852888" cy="4283055"/>
          </a:xfrm>
          <a:prstGeom prst="rect">
            <a:avLst/>
          </a:prstGeom>
        </p:spPr>
      </p:pic>
      <p:sp>
        <p:nvSpPr>
          <p:cNvPr id="72" name="Textbox 50"/>
          <p:cNvSpPr txBox="1"/>
          <p:nvPr/>
        </p:nvSpPr>
        <p:spPr>
          <a:xfrm>
            <a:off x="1981201" y="5949624"/>
            <a:ext cx="538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Tolkning: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Som för diagram 4.   </a:t>
            </a:r>
            <a:br>
              <a:rPr lang="sv-SE" dirty="0"/>
            </a:br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001EC-BCCD-FB7A-FFEF-29F9C1732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D8EF5A96-AB46-402D-D225-CF569ABB6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Landseer</a:t>
            </a:r>
            <a:endParaRPr lang="sv-SE" dirty="0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D3F21F8F-A861-7C39-9E85-B81832663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D8990A-16CE-F0CC-C593-8DEB25B8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5CCE-68D6-425B-9BA9-6F1A81DD2FBF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AB4190-B1EF-02BA-9A08-D91ABDE2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720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39"/>
          <p:cNvSpPr txBox="1"/>
          <p:nvPr/>
        </p:nvSpPr>
        <p:spPr>
          <a:xfrm>
            <a:off x="1981200" y="228600"/>
            <a:ext cx="610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5: Morbiditet (per 10 000 ÅUR) för Specifika Orsaker (Nivå 1) </a:t>
            </a:r>
            <a:br>
              <a:rPr lang="sv-SE"/>
            </a:br>
            <a:r>
              <a:rPr lang="sv-SE" sz="1400" b="1" dirty="0">
                <a:latin typeface="Helvetica"/>
              </a:rPr>
              <a:t>–  Landseer och Alla Raser 2016-2021</a:t>
            </a:r>
            <a:endParaRPr lang="sv-SE" dirty="0"/>
          </a:p>
        </p:txBody>
      </p:sp>
      <p:pic>
        <p:nvPicPr>
          <p:cNvPr id="51" name="SGPlot1190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09800" y="842010"/>
            <a:ext cx="7772400" cy="5029200"/>
          </a:xfrm>
          <a:prstGeom prst="rect">
            <a:avLst/>
          </a:prstGeom>
        </p:spPr>
      </p:pic>
      <p:sp>
        <p:nvSpPr>
          <p:cNvPr id="52" name="Textbox 40"/>
          <p:cNvSpPr txBox="1"/>
          <p:nvPr/>
        </p:nvSpPr>
        <p:spPr>
          <a:xfrm>
            <a:off x="1981201" y="5934711"/>
            <a:ext cx="5381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41"/>
          <p:cNvSpPr txBox="1"/>
          <p:nvPr/>
        </p:nvSpPr>
        <p:spPr>
          <a:xfrm>
            <a:off x="1981200" y="228600"/>
            <a:ext cx="568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6: Relativ Risk Morbiditet för Specifika Orsaker (Nivå 1) </a:t>
            </a:r>
            <a:br>
              <a:rPr lang="sv-SE"/>
            </a:br>
            <a:r>
              <a:rPr lang="sv-SE" sz="1400" b="1" dirty="0">
                <a:latin typeface="Helvetica"/>
              </a:rPr>
              <a:t>–  Landseer jämförd med Alla Raser 2016-2021</a:t>
            </a:r>
            <a:endParaRPr lang="sv-SE" dirty="0"/>
          </a:p>
        </p:txBody>
      </p:sp>
      <p:pic>
        <p:nvPicPr>
          <p:cNvPr id="55" name="SGPlot1191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4572000"/>
          </a:xfrm>
          <a:prstGeom prst="rect">
            <a:avLst/>
          </a:prstGeom>
        </p:spPr>
      </p:pic>
      <p:sp>
        <p:nvSpPr>
          <p:cNvPr id="56" name="Textbox 42"/>
          <p:cNvSpPr txBox="1"/>
          <p:nvPr/>
        </p:nvSpPr>
        <p:spPr>
          <a:xfrm>
            <a:off x="1981200" y="5477511"/>
            <a:ext cx="834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Sällsynta diagnoser med hög Relativ Risk kan uppträda i detta diagram. Jämför därför med föregående diagram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för att avgöra dels hur vanlig diagnosen är, dels dess Relativa Risk. Finns diagnosen med i både diagram 5 och 6 är det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extra viktigt att titta närmare på diagnosen. Kategorier visas endast om minst 8 stycken djur haft diagnosen.</a:t>
            </a:r>
            <a:endParaRPr lang="sv-S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47"/>
          <p:cNvSpPr txBox="1"/>
          <p:nvPr/>
        </p:nvSpPr>
        <p:spPr>
          <a:xfrm>
            <a:off x="1981200" y="228600"/>
            <a:ext cx="660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9: Morbiditet (per 10 000 ÅUR) för Symtom från Rörelseapparaten  </a:t>
            </a:r>
            <a:br>
              <a:rPr lang="sv-SE"/>
            </a:br>
            <a:r>
              <a:rPr lang="sv-SE" sz="1400" b="1" dirty="0">
                <a:latin typeface="Helvetica"/>
              </a:rPr>
              <a:t>–  Landseer och Alla Raser 2016-2021</a:t>
            </a:r>
            <a:endParaRPr lang="sv-SE" dirty="0"/>
          </a:p>
        </p:txBody>
      </p:sp>
      <p:pic>
        <p:nvPicPr>
          <p:cNvPr id="67" name="SGPlot1194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5029200"/>
          </a:xfrm>
          <a:prstGeom prst="rect">
            <a:avLst/>
          </a:prstGeom>
        </p:spPr>
      </p:pic>
      <p:sp>
        <p:nvSpPr>
          <p:cNvPr id="68" name="Textbox 48"/>
          <p:cNvSpPr txBox="1"/>
          <p:nvPr/>
        </p:nvSpPr>
        <p:spPr>
          <a:xfrm>
            <a:off x="1981201" y="5934711"/>
            <a:ext cx="831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 'Rörelseapp/ospec' innebär att veterinären inte angav ett specifikt område eller diagnos alternativt att det fanns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symtom från två områden eller fler.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49"/>
          <p:cNvSpPr txBox="1"/>
          <p:nvPr/>
        </p:nvSpPr>
        <p:spPr>
          <a:xfrm>
            <a:off x="1981200" y="228600"/>
            <a:ext cx="6184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10: Relativ Risk Morbiditet för Symtom från Rörelseapparaten</a:t>
            </a:r>
            <a:br>
              <a:rPr lang="sv-SE"/>
            </a:br>
            <a:r>
              <a:rPr lang="sv-SE" sz="1400" b="1" dirty="0">
                <a:latin typeface="Helvetica"/>
              </a:rPr>
              <a:t>–  Landseer jämförd med Alla Raser 2016-2021</a:t>
            </a:r>
            <a:endParaRPr lang="sv-SE" dirty="0"/>
          </a:p>
        </p:txBody>
      </p:sp>
      <p:pic>
        <p:nvPicPr>
          <p:cNvPr id="71" name="SGPlot1195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81748" y="1077985"/>
            <a:ext cx="6459794" cy="4037371"/>
          </a:xfrm>
          <a:prstGeom prst="rect">
            <a:avLst/>
          </a:prstGeom>
        </p:spPr>
      </p:pic>
      <p:sp>
        <p:nvSpPr>
          <p:cNvPr id="72" name="Textbox 50"/>
          <p:cNvSpPr txBox="1"/>
          <p:nvPr/>
        </p:nvSpPr>
        <p:spPr>
          <a:xfrm>
            <a:off x="1981201" y="5956834"/>
            <a:ext cx="538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Tolkning: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Som för diagram 4.   </a:t>
            </a:r>
            <a:br>
              <a:rPr lang="sv-SE" dirty="0"/>
            </a:br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72913-D626-9ABE-C4E0-E4FC085B1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5631B510-F5D4-1A35-B4B1-2C333E62E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5400" dirty="0"/>
              <a:t>Newfoundlandshund</a:t>
            </a:r>
            <a:endParaRPr lang="sv-SE" sz="5400" dirty="0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0604860C-DC6A-B4FE-7B5B-97310CA64B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A45E75-3843-0154-90BE-D9BB4C88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5CCE-68D6-425B-9BA9-6F1A81DD2FBF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A42A48-71CA-D1EC-E584-7A546CAC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895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39"/>
          <p:cNvSpPr txBox="1"/>
          <p:nvPr/>
        </p:nvSpPr>
        <p:spPr>
          <a:xfrm>
            <a:off x="1981200" y="228600"/>
            <a:ext cx="610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5: Morbiditet (per 10 000 ÅUR) för Specifika Orsaker (Nivå 1) </a:t>
            </a:r>
            <a:br>
              <a:rPr lang="sv-SE"/>
            </a:br>
            <a:r>
              <a:rPr lang="sv-SE" sz="1400" b="1" dirty="0">
                <a:latin typeface="Helvetica"/>
              </a:rPr>
              <a:t>–  Newfoundlandshund och Alla Raser 2016-2021</a:t>
            </a:r>
            <a:endParaRPr lang="sv-SE" dirty="0"/>
          </a:p>
        </p:txBody>
      </p:sp>
      <p:pic>
        <p:nvPicPr>
          <p:cNvPr id="51" name="SGPlot1325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09800" y="842010"/>
            <a:ext cx="7772400" cy="5029200"/>
          </a:xfrm>
          <a:prstGeom prst="rect">
            <a:avLst/>
          </a:prstGeom>
        </p:spPr>
      </p:pic>
      <p:sp>
        <p:nvSpPr>
          <p:cNvPr id="52" name="Textbox 40"/>
          <p:cNvSpPr txBox="1"/>
          <p:nvPr/>
        </p:nvSpPr>
        <p:spPr>
          <a:xfrm>
            <a:off x="1981201" y="5934711"/>
            <a:ext cx="5381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0903BF49-FDCE-6C72-0D4D-E3AA85A727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Berner </a:t>
            </a:r>
            <a:r>
              <a:rPr lang="nb-NO" dirty="0" err="1"/>
              <a:t>Sennenhund</a:t>
            </a:r>
            <a:endParaRPr lang="sv-SE" dirty="0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EC8E8081-D0CF-E242-A4C8-2ED77DBEA4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917A73-41FD-6161-B4DC-F05AD355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5CCE-68D6-425B-9BA9-6F1A81DD2FBF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C1A460-574D-87F7-9CDF-BEBC373A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807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41"/>
          <p:cNvSpPr txBox="1"/>
          <p:nvPr/>
        </p:nvSpPr>
        <p:spPr>
          <a:xfrm>
            <a:off x="1981200" y="228600"/>
            <a:ext cx="568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6: Relativ Risk Morbiditet för Specifika Orsaker (Nivå 1) </a:t>
            </a:r>
            <a:br>
              <a:rPr lang="sv-SE"/>
            </a:br>
            <a:r>
              <a:rPr lang="sv-SE" sz="1400" b="1" dirty="0">
                <a:latin typeface="Helvetica"/>
              </a:rPr>
              <a:t>–  Newfoundlandshund jämförd med Alla Raser 2016-2021</a:t>
            </a:r>
            <a:endParaRPr lang="sv-SE" dirty="0"/>
          </a:p>
        </p:txBody>
      </p:sp>
      <p:pic>
        <p:nvPicPr>
          <p:cNvPr id="55" name="SGPlot1326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4572000"/>
          </a:xfrm>
          <a:prstGeom prst="rect">
            <a:avLst/>
          </a:prstGeom>
        </p:spPr>
      </p:pic>
      <p:sp>
        <p:nvSpPr>
          <p:cNvPr id="56" name="Textbox 42"/>
          <p:cNvSpPr txBox="1"/>
          <p:nvPr/>
        </p:nvSpPr>
        <p:spPr>
          <a:xfrm>
            <a:off x="1981200" y="5477511"/>
            <a:ext cx="834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Sällsynta diagnoser med hög Relativ Risk kan uppträda i detta diagram. Jämför därför med föregående diagram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för att avgöra dels hur vanlig diagnosen är, dels dess Relativa Risk. Finns diagnosen med i både diagram 5 och 6 är det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extra viktigt att titta närmare på diagnosen. Kategorier visas endast om minst 8 stycken djur haft diagnosen.</a:t>
            </a:r>
            <a:endParaRPr lang="sv-S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47"/>
          <p:cNvSpPr txBox="1"/>
          <p:nvPr/>
        </p:nvSpPr>
        <p:spPr>
          <a:xfrm>
            <a:off x="1981200" y="228600"/>
            <a:ext cx="660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9: Morbiditet (per 10 000 ÅUR) för Symtom från Rörelseapparaten  </a:t>
            </a:r>
            <a:br>
              <a:rPr lang="sv-SE"/>
            </a:br>
            <a:r>
              <a:rPr lang="sv-SE" sz="1400" b="1" dirty="0">
                <a:latin typeface="Helvetica"/>
              </a:rPr>
              <a:t>–  Newfoundlandshund och Alla Raser 2016-2021</a:t>
            </a:r>
            <a:endParaRPr lang="sv-SE" dirty="0"/>
          </a:p>
        </p:txBody>
      </p:sp>
      <p:pic>
        <p:nvPicPr>
          <p:cNvPr id="67" name="SGPlot1329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5029200"/>
          </a:xfrm>
          <a:prstGeom prst="rect">
            <a:avLst/>
          </a:prstGeom>
        </p:spPr>
      </p:pic>
      <p:sp>
        <p:nvSpPr>
          <p:cNvPr id="68" name="Textbox 48"/>
          <p:cNvSpPr txBox="1"/>
          <p:nvPr/>
        </p:nvSpPr>
        <p:spPr>
          <a:xfrm>
            <a:off x="1981201" y="5934711"/>
            <a:ext cx="831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 'Rörelseapp/ospec' innebär att veterinären inte angav ett specifikt område eller diagnos alternativt att det fanns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symtom från två områden eller fler.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49"/>
          <p:cNvSpPr txBox="1"/>
          <p:nvPr/>
        </p:nvSpPr>
        <p:spPr>
          <a:xfrm>
            <a:off x="1981200" y="228600"/>
            <a:ext cx="6184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10: Relativ Risk Morbiditet för Symtom från Rörelseapparaten</a:t>
            </a:r>
            <a:br>
              <a:rPr lang="sv-SE"/>
            </a:br>
            <a:r>
              <a:rPr lang="sv-SE" sz="1400" b="1" dirty="0">
                <a:latin typeface="Helvetica"/>
              </a:rPr>
              <a:t>–  Newfoundlandshund jämförd med Alla Raser 2016-2021</a:t>
            </a:r>
            <a:endParaRPr lang="sv-SE" dirty="0"/>
          </a:p>
        </p:txBody>
      </p:sp>
      <p:pic>
        <p:nvPicPr>
          <p:cNvPr id="71" name="SGPlot1330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1" y="1247591"/>
            <a:ext cx="6666271" cy="4166419"/>
          </a:xfrm>
          <a:prstGeom prst="rect">
            <a:avLst/>
          </a:prstGeom>
        </p:spPr>
      </p:pic>
      <p:sp>
        <p:nvSpPr>
          <p:cNvPr id="72" name="Textbox 50"/>
          <p:cNvSpPr txBox="1"/>
          <p:nvPr/>
        </p:nvSpPr>
        <p:spPr>
          <a:xfrm>
            <a:off x="1981201" y="5991901"/>
            <a:ext cx="538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Tolkning: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Som för diagram 4.   </a:t>
            </a:r>
            <a:br>
              <a:rPr lang="sv-SE" dirty="0"/>
            </a:br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33A82-A6A6-ECD8-5892-CF7DBA68D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8E981861-CE67-080F-02CE-06BC13FD94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Pyrenèerhund</a:t>
            </a:r>
            <a:endParaRPr lang="sv-SE" dirty="0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16BC5C00-EC9C-96BC-8744-7444C6F7C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3C9638B-CB47-9C57-902D-DCD7BB97B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5CCE-68D6-425B-9BA9-6F1A81DD2FBF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2E53AFB-203B-CB8A-E584-FD45A598E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445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39"/>
          <p:cNvSpPr txBox="1"/>
          <p:nvPr/>
        </p:nvSpPr>
        <p:spPr>
          <a:xfrm>
            <a:off x="1981200" y="228600"/>
            <a:ext cx="610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5: Morbiditet (per 10 000 ÅUR) för Specifika Orsaker (Nivå 1) </a:t>
            </a:r>
            <a:br>
              <a:rPr lang="sv-SE"/>
            </a:br>
            <a:r>
              <a:rPr lang="sv-SE" sz="1400" b="1" dirty="0">
                <a:latin typeface="Helvetica"/>
              </a:rPr>
              <a:t>–  Pyrenèerhund och Alla Raser 2016-2021</a:t>
            </a:r>
            <a:endParaRPr lang="sv-SE" dirty="0"/>
          </a:p>
        </p:txBody>
      </p:sp>
      <p:pic>
        <p:nvPicPr>
          <p:cNvPr id="51" name="SGPlot1580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09800" y="842010"/>
            <a:ext cx="7772400" cy="5029200"/>
          </a:xfrm>
          <a:prstGeom prst="rect">
            <a:avLst/>
          </a:prstGeom>
        </p:spPr>
      </p:pic>
      <p:sp>
        <p:nvSpPr>
          <p:cNvPr id="52" name="Textbox 40"/>
          <p:cNvSpPr txBox="1"/>
          <p:nvPr/>
        </p:nvSpPr>
        <p:spPr>
          <a:xfrm>
            <a:off x="1981201" y="5934711"/>
            <a:ext cx="5381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41"/>
          <p:cNvSpPr txBox="1"/>
          <p:nvPr/>
        </p:nvSpPr>
        <p:spPr>
          <a:xfrm>
            <a:off x="1981200" y="228600"/>
            <a:ext cx="568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6: Relativ Risk Morbiditet för Specifika Orsaker (Nivå 1) </a:t>
            </a:r>
            <a:br>
              <a:rPr lang="sv-SE"/>
            </a:br>
            <a:r>
              <a:rPr lang="sv-SE" sz="1400" b="1" dirty="0">
                <a:latin typeface="Helvetica"/>
              </a:rPr>
              <a:t>–  Pyrenèerhund jämförd med Alla Raser 2016-2021</a:t>
            </a:r>
            <a:endParaRPr lang="sv-SE" dirty="0"/>
          </a:p>
        </p:txBody>
      </p:sp>
      <p:pic>
        <p:nvPicPr>
          <p:cNvPr id="55" name="SGPlot1581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4572000"/>
          </a:xfrm>
          <a:prstGeom prst="rect">
            <a:avLst/>
          </a:prstGeom>
        </p:spPr>
      </p:pic>
      <p:sp>
        <p:nvSpPr>
          <p:cNvPr id="56" name="Textbox 42"/>
          <p:cNvSpPr txBox="1"/>
          <p:nvPr/>
        </p:nvSpPr>
        <p:spPr>
          <a:xfrm>
            <a:off x="1981200" y="5477511"/>
            <a:ext cx="834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Sällsynta diagnoser med hög Relativ Risk kan uppträda i detta diagram. Jämför därför med föregående diagram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för att avgöra dels hur vanlig diagnosen är, dels dess Relativa Risk. Finns diagnosen med i både diagram 5 och 6 är det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extra viktigt att titta närmare på diagnosen. Kategorier visas endast om minst 8 stycken djur haft diagnosen.</a:t>
            </a:r>
            <a:endParaRPr lang="sv-S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47"/>
          <p:cNvSpPr txBox="1"/>
          <p:nvPr/>
        </p:nvSpPr>
        <p:spPr>
          <a:xfrm>
            <a:off x="1981200" y="228600"/>
            <a:ext cx="660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9: Morbiditet (per 10 000 ÅUR) för Symtom från Rörelseapparaten  </a:t>
            </a:r>
            <a:br>
              <a:rPr lang="sv-SE"/>
            </a:br>
            <a:r>
              <a:rPr lang="sv-SE" sz="1400" b="1" dirty="0">
                <a:latin typeface="Helvetica"/>
              </a:rPr>
              <a:t>–  Pyrenèerhund och Alla Raser 2016-2021</a:t>
            </a:r>
            <a:endParaRPr lang="sv-SE" dirty="0"/>
          </a:p>
        </p:txBody>
      </p:sp>
      <p:pic>
        <p:nvPicPr>
          <p:cNvPr id="67" name="SGPlot1584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998051"/>
            <a:ext cx="7071852" cy="4861898"/>
          </a:xfrm>
          <a:prstGeom prst="rect">
            <a:avLst/>
          </a:prstGeom>
        </p:spPr>
      </p:pic>
      <p:sp>
        <p:nvSpPr>
          <p:cNvPr id="68" name="Textbox 48"/>
          <p:cNvSpPr txBox="1"/>
          <p:nvPr/>
        </p:nvSpPr>
        <p:spPr>
          <a:xfrm>
            <a:off x="1981201" y="5934711"/>
            <a:ext cx="831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 'Rörelseapp/ospec' innebär att veterinären inte angav ett specifikt område eller diagnos alternativt att det fanns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symtom från två områden eller fler.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49"/>
          <p:cNvSpPr txBox="1"/>
          <p:nvPr/>
        </p:nvSpPr>
        <p:spPr>
          <a:xfrm>
            <a:off x="1981200" y="228600"/>
            <a:ext cx="6184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10: Relativ Risk Morbiditet för Symtom från Rörelseapparaten</a:t>
            </a:r>
            <a:br>
              <a:rPr lang="sv-SE"/>
            </a:br>
            <a:r>
              <a:rPr lang="sv-SE" sz="1400" b="1" dirty="0">
                <a:latin typeface="Helvetica"/>
              </a:rPr>
              <a:t>–  Pyrenèerhund jämförd med Alla Raser 2016-2021</a:t>
            </a:r>
            <a:endParaRPr lang="sv-SE" dirty="0"/>
          </a:p>
        </p:txBody>
      </p:sp>
      <p:pic>
        <p:nvPicPr>
          <p:cNvPr id="71" name="SGPlot1585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26891" y="1140664"/>
            <a:ext cx="6577781" cy="4111113"/>
          </a:xfrm>
          <a:prstGeom prst="rect">
            <a:avLst/>
          </a:prstGeom>
        </p:spPr>
      </p:pic>
      <p:sp>
        <p:nvSpPr>
          <p:cNvPr id="72" name="Textbox 50"/>
          <p:cNvSpPr txBox="1"/>
          <p:nvPr/>
        </p:nvSpPr>
        <p:spPr>
          <a:xfrm>
            <a:off x="1981201" y="5956834"/>
            <a:ext cx="538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Tolkning: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Som för diagram 4.   </a:t>
            </a:r>
            <a:br>
              <a:rPr lang="sv-SE" dirty="0"/>
            </a:br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5623B-7792-474A-8ACD-2747A7DF3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27FB8C6C-D117-2E1F-4071-EDC1FB8D6C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Samojedhund</a:t>
            </a:r>
            <a:endParaRPr lang="sv-SE" dirty="0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B9DA412A-CC6A-4393-DE17-EA65BD529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C1F603-AFEE-4CC7-20BD-6119CCC94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5CCE-68D6-425B-9BA9-6F1A81DD2FBF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29A54C-81D0-212A-A72A-F0E90C6F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344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39"/>
          <p:cNvSpPr txBox="1"/>
          <p:nvPr/>
        </p:nvSpPr>
        <p:spPr>
          <a:xfrm>
            <a:off x="1981200" y="228600"/>
            <a:ext cx="610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5: Morbiditet (per 10 000 ÅUR) för Specifika Orsaker (Nivå 1) </a:t>
            </a:r>
            <a:br>
              <a:rPr lang="sv-SE"/>
            </a:br>
            <a:r>
              <a:rPr lang="sv-SE" sz="1400" b="1" dirty="0">
                <a:latin typeface="Helvetica"/>
              </a:rPr>
              <a:t>–  Samojedhund och Alla Raser 2016-2021</a:t>
            </a:r>
            <a:endParaRPr lang="sv-SE" dirty="0"/>
          </a:p>
        </p:txBody>
      </p:sp>
      <p:pic>
        <p:nvPicPr>
          <p:cNvPr id="51" name="SGPlot158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09800" y="842010"/>
            <a:ext cx="7772400" cy="5029200"/>
          </a:xfrm>
          <a:prstGeom prst="rect">
            <a:avLst/>
          </a:prstGeom>
        </p:spPr>
      </p:pic>
      <p:sp>
        <p:nvSpPr>
          <p:cNvPr id="52" name="Textbox 40"/>
          <p:cNvSpPr txBox="1"/>
          <p:nvPr/>
        </p:nvSpPr>
        <p:spPr>
          <a:xfrm>
            <a:off x="1981201" y="5934711"/>
            <a:ext cx="5381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39"/>
          <p:cNvSpPr txBox="1"/>
          <p:nvPr/>
        </p:nvSpPr>
        <p:spPr>
          <a:xfrm>
            <a:off x="1981200" y="228600"/>
            <a:ext cx="610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5: Morbiditet (per 10 000 ÅUR) för Specifika Orsaker (Nivå 1) </a:t>
            </a:r>
            <a:br>
              <a:rPr lang="sv-SE"/>
            </a:br>
            <a:r>
              <a:rPr lang="sv-SE" sz="1400" b="1" dirty="0">
                <a:latin typeface="Helvetica"/>
              </a:rPr>
              <a:t>–  Berner Sennenhund och Alla Raser 2016-2021</a:t>
            </a:r>
            <a:endParaRPr lang="sv-SE" dirty="0"/>
          </a:p>
        </p:txBody>
      </p:sp>
      <p:pic>
        <p:nvPicPr>
          <p:cNvPr id="51" name="SGPlot289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09800" y="842010"/>
            <a:ext cx="7772400" cy="5029200"/>
          </a:xfrm>
          <a:prstGeom prst="rect">
            <a:avLst/>
          </a:prstGeom>
        </p:spPr>
      </p:pic>
      <p:sp>
        <p:nvSpPr>
          <p:cNvPr id="52" name="Textbox 40"/>
          <p:cNvSpPr txBox="1"/>
          <p:nvPr/>
        </p:nvSpPr>
        <p:spPr>
          <a:xfrm>
            <a:off x="1981201" y="5934711"/>
            <a:ext cx="5381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41"/>
          <p:cNvSpPr txBox="1"/>
          <p:nvPr/>
        </p:nvSpPr>
        <p:spPr>
          <a:xfrm>
            <a:off x="1981200" y="228600"/>
            <a:ext cx="568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6: Relativ Risk Morbiditet för Specifika Orsaker (Nivå 1) </a:t>
            </a:r>
            <a:br>
              <a:rPr lang="sv-SE"/>
            </a:br>
            <a:r>
              <a:rPr lang="sv-SE" sz="1400" b="1" dirty="0">
                <a:latin typeface="Helvetica"/>
              </a:rPr>
              <a:t>–  Samojedhund jämförd med Alla Raser 2016-2021</a:t>
            </a:r>
            <a:endParaRPr lang="sv-SE" dirty="0"/>
          </a:p>
        </p:txBody>
      </p:sp>
      <p:pic>
        <p:nvPicPr>
          <p:cNvPr id="55" name="SGPlot159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4572000"/>
          </a:xfrm>
          <a:prstGeom prst="rect">
            <a:avLst/>
          </a:prstGeom>
        </p:spPr>
      </p:pic>
      <p:sp>
        <p:nvSpPr>
          <p:cNvPr id="56" name="Textbox 42"/>
          <p:cNvSpPr txBox="1"/>
          <p:nvPr/>
        </p:nvSpPr>
        <p:spPr>
          <a:xfrm>
            <a:off x="1981200" y="5477511"/>
            <a:ext cx="834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Sällsynta diagnoser med hög Relativ Risk kan uppträda i detta diagram. Jämför därför med föregående diagram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för att avgöra dels hur vanlig diagnosen är, dels dess Relativa Risk. Finns diagnosen med i både diagram 5 och 6 är det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extra viktigt att titta närmare på diagnosen. Kategorier visas endast om minst 8 stycken djur haft diagnosen.</a:t>
            </a:r>
            <a:endParaRPr lang="sv-S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47"/>
          <p:cNvSpPr txBox="1"/>
          <p:nvPr/>
        </p:nvSpPr>
        <p:spPr>
          <a:xfrm>
            <a:off x="1981200" y="228600"/>
            <a:ext cx="660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9: Morbiditet (per 10 000 ÅUR) för Symtom från Rörelseapparaten  </a:t>
            </a:r>
            <a:br>
              <a:rPr lang="sv-SE"/>
            </a:br>
            <a:r>
              <a:rPr lang="sv-SE" sz="1400" b="1" dirty="0">
                <a:latin typeface="Helvetica"/>
              </a:rPr>
              <a:t>–  Samojedhund och Alla Raser 2016-2021</a:t>
            </a:r>
            <a:endParaRPr lang="sv-SE" dirty="0"/>
          </a:p>
        </p:txBody>
      </p:sp>
      <p:pic>
        <p:nvPicPr>
          <p:cNvPr id="67" name="SGPlot162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5029200"/>
          </a:xfrm>
          <a:prstGeom prst="rect">
            <a:avLst/>
          </a:prstGeom>
        </p:spPr>
      </p:pic>
      <p:sp>
        <p:nvSpPr>
          <p:cNvPr id="68" name="Textbox 48"/>
          <p:cNvSpPr txBox="1"/>
          <p:nvPr/>
        </p:nvSpPr>
        <p:spPr>
          <a:xfrm>
            <a:off x="1981201" y="5934711"/>
            <a:ext cx="831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 'Rörelseapp/ospec' innebär att veterinären inte angav ett specifikt område eller diagnos alternativt att det fanns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symtom från två områden eller fler.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49"/>
          <p:cNvSpPr txBox="1"/>
          <p:nvPr/>
        </p:nvSpPr>
        <p:spPr>
          <a:xfrm>
            <a:off x="1981200" y="228600"/>
            <a:ext cx="6184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10: Relativ Risk Morbiditet för Symtom från Rörelseapparaten</a:t>
            </a:r>
            <a:br>
              <a:rPr lang="sv-SE"/>
            </a:br>
            <a:r>
              <a:rPr lang="sv-SE" sz="1400" b="1" dirty="0">
                <a:latin typeface="Helvetica"/>
              </a:rPr>
              <a:t>–  Samojedhund jämförd med Alla Raser 2016-2021</a:t>
            </a:r>
            <a:endParaRPr lang="sv-SE" dirty="0"/>
          </a:p>
        </p:txBody>
      </p:sp>
      <p:pic>
        <p:nvPicPr>
          <p:cNvPr id="71" name="SGPlot163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4572000"/>
          </a:xfrm>
          <a:prstGeom prst="rect">
            <a:avLst/>
          </a:prstGeom>
        </p:spPr>
      </p:pic>
      <p:sp>
        <p:nvSpPr>
          <p:cNvPr id="72" name="Textbox 50"/>
          <p:cNvSpPr txBox="1"/>
          <p:nvPr/>
        </p:nvSpPr>
        <p:spPr>
          <a:xfrm>
            <a:off x="1981201" y="5477511"/>
            <a:ext cx="538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Tolkning: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Som för diagram 4.   </a:t>
            </a:r>
            <a:br>
              <a:rPr lang="sv-SE"/>
            </a:br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41"/>
          <p:cNvSpPr txBox="1"/>
          <p:nvPr/>
        </p:nvSpPr>
        <p:spPr>
          <a:xfrm>
            <a:off x="1981200" y="228600"/>
            <a:ext cx="568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6: Relativ Risk Morbiditet för Specifika Orsaker (Nivå 1) </a:t>
            </a:r>
            <a:br>
              <a:rPr lang="sv-SE"/>
            </a:br>
            <a:r>
              <a:rPr lang="sv-SE" sz="1400" b="1" dirty="0">
                <a:latin typeface="Helvetica"/>
              </a:rPr>
              <a:t>–  Berner Sennenhund jämförd med Alla Raser 2016-2021</a:t>
            </a:r>
            <a:endParaRPr lang="sv-SE" dirty="0"/>
          </a:p>
        </p:txBody>
      </p:sp>
      <p:pic>
        <p:nvPicPr>
          <p:cNvPr id="55" name="SGPlot290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4572000"/>
          </a:xfrm>
          <a:prstGeom prst="rect">
            <a:avLst/>
          </a:prstGeom>
        </p:spPr>
      </p:pic>
      <p:sp>
        <p:nvSpPr>
          <p:cNvPr id="56" name="Textbox 42"/>
          <p:cNvSpPr txBox="1"/>
          <p:nvPr/>
        </p:nvSpPr>
        <p:spPr>
          <a:xfrm>
            <a:off x="1981200" y="5477511"/>
            <a:ext cx="834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Sällsynta diagnoser med hög Relativ Risk kan uppträda i detta diagram. Jämför därför med föregående diagram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för att avgöra dels hur vanlig diagnosen är, dels dess Relativa Risk. Finns diagnosen med i både diagram 5 och 6 är det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extra viktigt att titta närmare på diagnosen. Kategorier visas endast om minst 8 stycken djur haft diagnosen.</a:t>
            </a:r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47"/>
          <p:cNvSpPr txBox="1"/>
          <p:nvPr/>
        </p:nvSpPr>
        <p:spPr>
          <a:xfrm>
            <a:off x="1981200" y="228600"/>
            <a:ext cx="660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9: Morbiditet (per 10 000 ÅUR) för Symtom från Rörelseapparaten  </a:t>
            </a:r>
            <a:br>
              <a:rPr lang="sv-SE"/>
            </a:br>
            <a:r>
              <a:rPr lang="sv-SE" sz="1400" b="1" dirty="0">
                <a:latin typeface="Helvetica"/>
              </a:rPr>
              <a:t>–  Berner Sennenhund och Alla Raser 2016-2021</a:t>
            </a:r>
            <a:endParaRPr lang="sv-SE" dirty="0"/>
          </a:p>
        </p:txBody>
      </p:sp>
      <p:pic>
        <p:nvPicPr>
          <p:cNvPr id="67" name="SGPlot293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5029200"/>
          </a:xfrm>
          <a:prstGeom prst="rect">
            <a:avLst/>
          </a:prstGeom>
        </p:spPr>
      </p:pic>
      <p:sp>
        <p:nvSpPr>
          <p:cNvPr id="68" name="Textbox 48"/>
          <p:cNvSpPr txBox="1"/>
          <p:nvPr/>
        </p:nvSpPr>
        <p:spPr>
          <a:xfrm>
            <a:off x="1981201" y="5934711"/>
            <a:ext cx="831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 'Rörelseapp/ospec' innebär att veterinären inte angav ett specifikt område eller diagnos alternativt att det fanns</a:t>
            </a:r>
            <a:br>
              <a:rPr lang="sv-SE"/>
            </a:br>
            <a:r>
              <a:rPr lang="sv-SE" sz="1200" dirty="0">
                <a:solidFill>
                  <a:srgbClr val="0065B3"/>
                </a:solidFill>
                <a:latin typeface="Helvetica"/>
              </a:rPr>
              <a:t>symtom från två områden eller fler.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49"/>
          <p:cNvSpPr txBox="1"/>
          <p:nvPr/>
        </p:nvSpPr>
        <p:spPr>
          <a:xfrm>
            <a:off x="1981200" y="228600"/>
            <a:ext cx="6184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10: Relativ Risk Morbiditet för Symtom från Rörelseapparaten</a:t>
            </a:r>
            <a:br>
              <a:rPr lang="sv-SE"/>
            </a:br>
            <a:r>
              <a:rPr lang="sv-SE" sz="1400" b="1" dirty="0">
                <a:latin typeface="Helvetica"/>
              </a:rPr>
              <a:t>–  Berner Sennenhund jämförd med Alla Raser 2016-2021</a:t>
            </a:r>
            <a:endParaRPr lang="sv-SE" dirty="0"/>
          </a:p>
        </p:txBody>
      </p:sp>
      <p:pic>
        <p:nvPicPr>
          <p:cNvPr id="71" name="SGPlot294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38400" y="842010"/>
            <a:ext cx="7315200" cy="4572000"/>
          </a:xfrm>
          <a:prstGeom prst="rect">
            <a:avLst/>
          </a:prstGeom>
        </p:spPr>
      </p:pic>
      <p:sp>
        <p:nvSpPr>
          <p:cNvPr id="72" name="Textbox 50"/>
          <p:cNvSpPr txBox="1"/>
          <p:nvPr/>
        </p:nvSpPr>
        <p:spPr>
          <a:xfrm>
            <a:off x="1981201" y="5477511"/>
            <a:ext cx="538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Tolkning: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Som för diagram 4.   </a:t>
            </a:r>
            <a:br>
              <a:rPr lang="sv-SE"/>
            </a:br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B03BE-3DC0-FD78-D616-432B9CBC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E56D3882-E041-7606-7852-F2F511A179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Alaskan</a:t>
            </a:r>
            <a:r>
              <a:rPr lang="nb-NO" dirty="0"/>
              <a:t> </a:t>
            </a:r>
            <a:r>
              <a:rPr lang="nb-NO" dirty="0" err="1"/>
              <a:t>Malamute</a:t>
            </a:r>
            <a:endParaRPr lang="sv-SE" dirty="0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49B49D23-65E0-1C42-9E93-5FD168794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E0AA9F-D2F1-F670-59C7-6DAB23C5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5CCE-68D6-425B-9BA9-6F1A81DD2FBF}" type="datetime1">
              <a:rPr lang="en-GB" smtClean="0"/>
              <a:t>03/10/2025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9DD11A-2AA0-D3A7-F5B4-640E044A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93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39"/>
          <p:cNvSpPr txBox="1"/>
          <p:nvPr/>
        </p:nvSpPr>
        <p:spPr>
          <a:xfrm>
            <a:off x="1981200" y="228600"/>
            <a:ext cx="610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Helvetica"/>
              </a:rPr>
              <a:t>Diagram 5: Morbiditet (per 10 000 ÅUR) för Specifika Orsaker (Nivå 1) </a:t>
            </a:r>
            <a:br>
              <a:rPr lang="sv-SE"/>
            </a:br>
            <a:r>
              <a:rPr lang="sv-SE" sz="1400" b="1" dirty="0">
                <a:latin typeface="Helvetica"/>
              </a:rPr>
              <a:t>–  Alaskan Malamute och Alla Raser 2016-2021</a:t>
            </a:r>
            <a:endParaRPr lang="sv-SE" dirty="0"/>
          </a:p>
        </p:txBody>
      </p:sp>
      <p:pic>
        <p:nvPicPr>
          <p:cNvPr id="51" name="SGPlot103.png" descr="The SGPlot Procedure" title="TextBlock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09800" y="842010"/>
            <a:ext cx="7772400" cy="5029200"/>
          </a:xfrm>
          <a:prstGeom prst="rect">
            <a:avLst/>
          </a:prstGeom>
        </p:spPr>
      </p:pic>
      <p:sp>
        <p:nvSpPr>
          <p:cNvPr id="52" name="Textbox 40"/>
          <p:cNvSpPr txBox="1"/>
          <p:nvPr/>
        </p:nvSpPr>
        <p:spPr>
          <a:xfrm>
            <a:off x="1981201" y="5934711"/>
            <a:ext cx="5381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b="1" dirty="0">
                <a:solidFill>
                  <a:srgbClr val="0065B3"/>
                </a:solidFill>
                <a:latin typeface="Helvetica"/>
              </a:rPr>
              <a:t>Notera:</a:t>
            </a:r>
            <a:r>
              <a:rPr lang="sv-SE" sz="1200" dirty="0">
                <a:solidFill>
                  <a:srgbClr val="0065B3"/>
                </a:solidFill>
                <a:latin typeface="Helvetica"/>
              </a:rPr>
              <a:t> Kategorier visas endast om minst 8 stycken djur har haft diagnosen.</a:t>
            </a:r>
            <a:endParaRPr lang="sv-S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gria">
  <a:themeElements>
    <a:clrScheme name="Agria_colour">
      <a:dk1>
        <a:sysClr val="windowText" lastClr="000000"/>
      </a:dk1>
      <a:lt1>
        <a:srgbClr val="F8F3E8"/>
      </a:lt1>
      <a:dk2>
        <a:srgbClr val="000000"/>
      </a:dk2>
      <a:lt2>
        <a:srgbClr val="FFFFFF"/>
      </a:lt2>
      <a:accent1>
        <a:srgbClr val="005AA0"/>
      </a:accent1>
      <a:accent2>
        <a:srgbClr val="2A74AC"/>
      </a:accent2>
      <a:accent3>
        <a:srgbClr val="5B93BB"/>
      </a:accent3>
      <a:accent4>
        <a:srgbClr val="92B4CA"/>
      </a:accent4>
      <a:accent5>
        <a:srgbClr val="BFD0D7"/>
      </a:accent5>
      <a:accent6>
        <a:srgbClr val="DFE3E0"/>
      </a:accent6>
      <a:hlink>
        <a:srgbClr val="005AA0"/>
      </a:hlink>
      <a:folHlink>
        <a:srgbClr val="005AA0"/>
      </a:folHlink>
    </a:clrScheme>
    <a:fontScheme name="Agria_font">
      <a:majorFont>
        <a:latin typeface="Lucida Br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400" dirty="0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Agria.potx" id="{0D4C1EC4-052E-4CE3-8815-A77B6C3F1F44}" vid="{93CD1818-CA31-48AD-8D8C-572386BA3A8B}"/>
    </a:ext>
  </a:extLst>
</a:theme>
</file>

<file path=ppt/theme/theme2.xml><?xml version="1.0" encoding="utf-8"?>
<a:theme xmlns:a="http://schemas.openxmlformats.org/drawingml/2006/main" name="Office-tema">
  <a:themeElements>
    <a:clrScheme name="Agria_colour">
      <a:dk1>
        <a:sysClr val="windowText" lastClr="000000"/>
      </a:dk1>
      <a:lt1>
        <a:srgbClr val="F8F3E8"/>
      </a:lt1>
      <a:dk2>
        <a:srgbClr val="000000"/>
      </a:dk2>
      <a:lt2>
        <a:srgbClr val="FFFFFF"/>
      </a:lt2>
      <a:accent1>
        <a:srgbClr val="005AA0"/>
      </a:accent1>
      <a:accent2>
        <a:srgbClr val="2A74AC"/>
      </a:accent2>
      <a:accent3>
        <a:srgbClr val="5B93BB"/>
      </a:accent3>
      <a:accent4>
        <a:srgbClr val="92B4CA"/>
      </a:accent4>
      <a:accent5>
        <a:srgbClr val="BFD0D7"/>
      </a:accent5>
      <a:accent6>
        <a:srgbClr val="DFE3E0"/>
      </a:accent6>
      <a:hlink>
        <a:srgbClr val="005AA0"/>
      </a:hlink>
      <a:folHlink>
        <a:srgbClr val="005AA0"/>
      </a:folHlink>
    </a:clrScheme>
    <a:fontScheme name="Agria_font">
      <a:majorFont>
        <a:latin typeface="Lucida Br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gria_colour">
      <a:dk1>
        <a:sysClr val="windowText" lastClr="000000"/>
      </a:dk1>
      <a:lt1>
        <a:srgbClr val="F8F3E8"/>
      </a:lt1>
      <a:dk2>
        <a:srgbClr val="000000"/>
      </a:dk2>
      <a:lt2>
        <a:srgbClr val="FFFFFF"/>
      </a:lt2>
      <a:accent1>
        <a:srgbClr val="005AA0"/>
      </a:accent1>
      <a:accent2>
        <a:srgbClr val="2A74AC"/>
      </a:accent2>
      <a:accent3>
        <a:srgbClr val="5B93BB"/>
      </a:accent3>
      <a:accent4>
        <a:srgbClr val="92B4CA"/>
      </a:accent4>
      <a:accent5>
        <a:srgbClr val="BFD0D7"/>
      </a:accent5>
      <a:accent6>
        <a:srgbClr val="DFE3E0"/>
      </a:accent6>
      <a:hlink>
        <a:srgbClr val="005AA0"/>
      </a:hlink>
      <a:folHlink>
        <a:srgbClr val="005AA0"/>
      </a:folHlink>
    </a:clrScheme>
    <a:fontScheme name="Agria_font">
      <a:majorFont>
        <a:latin typeface="Lucida Br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79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931610-F55B-482F-8719-FC5500382874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20" ma:contentTypeDescription="Skapa ett nytt dokument." ma:contentTypeScope="" ma:versionID="86c326ce71cb9d6ec719a4fb835572f4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098b2c9411ba8cdfb75364701196736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schemas.microsoft.com/office/2006/documentManagement/types"/>
    <ds:schemaRef ds:uri="http://schemas.microsoft.com/office/2006/metadata/properties"/>
    <ds:schemaRef ds:uri="10c3a147-0d64-46aa-a281-dc97358e8373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d7532cd0-e888-47d6-8f58-db0210f25002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54C49-B5E9-4D26-A055-76C26DBB2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173</TotalTime>
  <Words>2058</Words>
  <Application>Microsoft Office PowerPoint</Application>
  <PresentationFormat>Widescreen</PresentationFormat>
  <Paragraphs>139</Paragraphs>
  <Slides>42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42</vt:i4>
      </vt:variant>
    </vt:vector>
  </HeadingPairs>
  <TitlesOfParts>
    <vt:vector size="48" baseType="lpstr">
      <vt:lpstr>Arial</vt:lpstr>
      <vt:lpstr>Calibri</vt:lpstr>
      <vt:lpstr>Helvetica</vt:lpstr>
      <vt:lpstr>Lucida Bright</vt:lpstr>
      <vt:lpstr>Source Sans Pro</vt:lpstr>
      <vt:lpstr>Agria</vt:lpstr>
      <vt:lpstr>Agria Breed Profiles</vt:lpstr>
      <vt:lpstr>ÅUR ABP 2016-2021</vt:lpstr>
      <vt:lpstr>Berner Sennenhund</vt:lpstr>
      <vt:lpstr>PowerPoint-presentasjon</vt:lpstr>
      <vt:lpstr>PowerPoint-presentasjon</vt:lpstr>
      <vt:lpstr>PowerPoint-presentasjon</vt:lpstr>
      <vt:lpstr>PowerPoint-presentasjon</vt:lpstr>
      <vt:lpstr>Alaskan Malamute</vt:lpstr>
      <vt:lpstr>PowerPoint-presentasjon</vt:lpstr>
      <vt:lpstr>PowerPoint-presentasjon</vt:lpstr>
      <vt:lpstr>PowerPoint-presentasjon</vt:lpstr>
      <vt:lpstr>PowerPoint-presentasjon</vt:lpstr>
      <vt:lpstr>Bearded Collie</vt:lpstr>
      <vt:lpstr>PowerPoint-presentasjon</vt:lpstr>
      <vt:lpstr>PowerPoint-presentasjon</vt:lpstr>
      <vt:lpstr>PowerPoint-presentasjon</vt:lpstr>
      <vt:lpstr>PowerPoint-presentasjon</vt:lpstr>
      <vt:lpstr>Hovawart</vt:lpstr>
      <vt:lpstr>PowerPoint-presentasjon</vt:lpstr>
      <vt:lpstr>PowerPoint-presentasjon</vt:lpstr>
      <vt:lpstr>PowerPoint-presentasjon</vt:lpstr>
      <vt:lpstr>PowerPoint-presentasjon</vt:lpstr>
      <vt:lpstr>Landseer</vt:lpstr>
      <vt:lpstr>PowerPoint-presentasjon</vt:lpstr>
      <vt:lpstr>PowerPoint-presentasjon</vt:lpstr>
      <vt:lpstr>PowerPoint-presentasjon</vt:lpstr>
      <vt:lpstr>PowerPoint-presentasjon</vt:lpstr>
      <vt:lpstr>Newfoundlandshund</vt:lpstr>
      <vt:lpstr>PowerPoint-presentasjon</vt:lpstr>
      <vt:lpstr>PowerPoint-presentasjon</vt:lpstr>
      <vt:lpstr>PowerPoint-presentasjon</vt:lpstr>
      <vt:lpstr>PowerPoint-presentasjon</vt:lpstr>
      <vt:lpstr>Pyrenèerhund</vt:lpstr>
      <vt:lpstr>PowerPoint-presentasjon</vt:lpstr>
      <vt:lpstr>PowerPoint-presentasjon</vt:lpstr>
      <vt:lpstr>PowerPoint-presentasjon</vt:lpstr>
      <vt:lpstr>PowerPoint-presentasjon</vt:lpstr>
      <vt:lpstr>Samojedhund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Camilla Røen Østby</dc:creator>
  <cp:lastModifiedBy>Camilla Røen Østby</cp:lastModifiedBy>
  <cp:revision>6</cp:revision>
  <dcterms:created xsi:type="dcterms:W3CDTF">2025-09-30T09:56:59Z</dcterms:created>
  <dcterms:modified xsi:type="dcterms:W3CDTF">2025-10-03T12:44:12Z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32000</vt:r8>
  </property>
  <property fmtid="{D5CDD505-2E9C-101B-9397-08002B2CF9AE}" pid="4" name="MediaServiceImageTags">
    <vt:lpwstr/>
  </property>
  <property fmtid="{D5CDD505-2E9C-101B-9397-08002B2CF9AE}" pid="5" name="NumCols">
    <vt:lpwstr>4</vt:lpwstr>
  </property>
  <property fmtid="{D5CDD505-2E9C-101B-9397-08002B2CF9AE}" pid="6" name="NumRows">
    <vt:lpwstr>4</vt:lpwstr>
  </property>
  <property fmtid="{D5CDD505-2E9C-101B-9397-08002B2CF9AE}" pid="7" name="ColSpacing">
    <vt:lpwstr>0,7</vt:lpwstr>
  </property>
  <property fmtid="{D5CDD505-2E9C-101B-9397-08002B2CF9AE}" pid="8" name="RowSpacing">
    <vt:lpwstr>0,7</vt:lpwstr>
  </property>
  <property fmtid="{D5CDD505-2E9C-101B-9397-08002B2CF9AE}" pid="9" name="Mall">
    <vt:lpwstr>2</vt:lpwstr>
  </property>
  <property fmtid="{D5CDD505-2E9C-101B-9397-08002B2CF9AE}" pid="10" name="Mleft">
    <vt:lpwstr>0,7</vt:lpwstr>
  </property>
  <property fmtid="{D5CDD505-2E9C-101B-9397-08002B2CF9AE}" pid="11" name="Mright">
    <vt:lpwstr>0,7</vt:lpwstr>
  </property>
  <property fmtid="{D5CDD505-2E9C-101B-9397-08002B2CF9AE}" pid="12" name="Mtop">
    <vt:lpwstr>1,7</vt:lpwstr>
  </property>
  <property fmtid="{D5CDD505-2E9C-101B-9397-08002B2CF9AE}" pid="13" name="Mbot">
    <vt:lpwstr>0,7</vt:lpwstr>
  </property>
  <property fmtid="{D5CDD505-2E9C-101B-9397-08002B2CF9AE}" pid="14" name="MSIP_Label_4e0029e2-197c-4e5b-ad9c-d6d8a41011dc_Enabled">
    <vt:lpwstr>true</vt:lpwstr>
  </property>
  <property fmtid="{D5CDD505-2E9C-101B-9397-08002B2CF9AE}" pid="15" name="MSIP_Label_4e0029e2-197c-4e5b-ad9c-d6d8a41011dc_SetDate">
    <vt:lpwstr>2025-09-30T10:02:48Z</vt:lpwstr>
  </property>
  <property fmtid="{D5CDD505-2E9C-101B-9397-08002B2CF9AE}" pid="16" name="MSIP_Label_4e0029e2-197c-4e5b-ad9c-d6d8a41011dc_Method">
    <vt:lpwstr>Privileged</vt:lpwstr>
  </property>
  <property fmtid="{D5CDD505-2E9C-101B-9397-08002B2CF9AE}" pid="17" name="MSIP_Label_4e0029e2-197c-4e5b-ad9c-d6d8a41011dc_Name">
    <vt:lpwstr>Intern</vt:lpwstr>
  </property>
  <property fmtid="{D5CDD505-2E9C-101B-9397-08002B2CF9AE}" pid="18" name="MSIP_Label_4e0029e2-197c-4e5b-ad9c-d6d8a41011dc_SiteId">
    <vt:lpwstr>1e4e7cc6-7b26-46be-915e-cd1c8633e92f</vt:lpwstr>
  </property>
  <property fmtid="{D5CDD505-2E9C-101B-9397-08002B2CF9AE}" pid="19" name="MSIP_Label_4e0029e2-197c-4e5b-ad9c-d6d8a41011dc_ActionId">
    <vt:lpwstr>1638dff7-73ad-448d-b796-7c515bc4f352</vt:lpwstr>
  </property>
  <property fmtid="{D5CDD505-2E9C-101B-9397-08002B2CF9AE}" pid="20" name="MSIP_Label_4e0029e2-197c-4e5b-ad9c-d6d8a41011dc_ContentBits">
    <vt:lpwstr>2</vt:lpwstr>
  </property>
  <property fmtid="{D5CDD505-2E9C-101B-9397-08002B2CF9AE}" pid="21" name="MSIP_Label_4e0029e2-197c-4e5b-ad9c-d6d8a41011dc_Tag">
    <vt:lpwstr>10, 0, 1, 1</vt:lpwstr>
  </property>
  <property fmtid="{D5CDD505-2E9C-101B-9397-08002B2CF9AE}" pid="22" name="ClassificationContentMarkingFooterLocations">
    <vt:lpwstr>Agria:3</vt:lpwstr>
  </property>
  <property fmtid="{D5CDD505-2E9C-101B-9397-08002B2CF9AE}" pid="23" name="ClassificationContentMarkingFooterText">
    <vt:lpwstr>Informationsklass: K2</vt:lpwstr>
  </property>
</Properties>
</file>